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39"/>
  </p:notesMasterIdLst>
  <p:sldIdLst>
    <p:sldId id="277" r:id="rId5"/>
    <p:sldId id="279" r:id="rId6"/>
    <p:sldId id="285" r:id="rId7"/>
    <p:sldId id="280" r:id="rId8"/>
    <p:sldId id="310" r:id="rId9"/>
    <p:sldId id="286" r:id="rId10"/>
    <p:sldId id="297" r:id="rId11"/>
    <p:sldId id="296" r:id="rId12"/>
    <p:sldId id="311" r:id="rId13"/>
    <p:sldId id="298" r:id="rId14"/>
    <p:sldId id="312" r:id="rId15"/>
    <p:sldId id="305" r:id="rId16"/>
    <p:sldId id="313" r:id="rId17"/>
    <p:sldId id="288" r:id="rId18"/>
    <p:sldId id="309" r:id="rId19"/>
    <p:sldId id="314" r:id="rId20"/>
    <p:sldId id="300" r:id="rId21"/>
    <p:sldId id="292" r:id="rId22"/>
    <p:sldId id="299" r:id="rId23"/>
    <p:sldId id="289" r:id="rId24"/>
    <p:sldId id="291" r:id="rId25"/>
    <p:sldId id="304" r:id="rId26"/>
    <p:sldId id="315" r:id="rId27"/>
    <p:sldId id="316" r:id="rId28"/>
    <p:sldId id="293" r:id="rId29"/>
    <p:sldId id="317" r:id="rId30"/>
    <p:sldId id="294" r:id="rId31"/>
    <p:sldId id="282" r:id="rId32"/>
    <p:sldId id="308" r:id="rId33"/>
    <p:sldId id="301" r:id="rId34"/>
    <p:sldId id="295" r:id="rId35"/>
    <p:sldId id="302" r:id="rId36"/>
    <p:sldId id="290" r:id="rId37"/>
    <p:sldId id="303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208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A6F0D8-438D-4F6B-AED3-E81990328082}" type="doc">
      <dgm:prSet loTypeId="urn:microsoft.com/office/officeart/2005/8/layout/cycle3" loCatId="cycle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F9F534E-6651-4744-B6A5-B15F42490D23}">
      <dgm:prSet/>
      <dgm:spPr/>
      <dgm:t>
        <a:bodyPr/>
        <a:lstStyle/>
        <a:p>
          <a:r>
            <a:rPr lang="en-US"/>
            <a:t>Cheap VHF Yagis</a:t>
          </a:r>
        </a:p>
      </dgm:t>
    </dgm:pt>
    <dgm:pt modelId="{BB027741-1525-432B-AC76-37BA0F55F785}" type="parTrans" cxnId="{407CCDB0-57A8-4FAD-8951-59E6835B3D29}">
      <dgm:prSet/>
      <dgm:spPr/>
      <dgm:t>
        <a:bodyPr/>
        <a:lstStyle/>
        <a:p>
          <a:endParaRPr lang="en-US"/>
        </a:p>
      </dgm:t>
    </dgm:pt>
    <dgm:pt modelId="{86DBCF9B-2D1E-4692-9ABF-538AE2EFB576}" type="sibTrans" cxnId="{407CCDB0-57A8-4FAD-8951-59E6835B3D29}">
      <dgm:prSet/>
      <dgm:spPr/>
      <dgm:t>
        <a:bodyPr/>
        <a:lstStyle/>
        <a:p>
          <a:endParaRPr lang="en-US"/>
        </a:p>
      </dgm:t>
    </dgm:pt>
    <dgm:pt modelId="{7DF7431A-3F59-4794-8936-30172CCCC617}">
      <dgm:prSet/>
      <dgm:spPr/>
      <dgm:t>
        <a:bodyPr/>
        <a:lstStyle/>
        <a:p>
          <a:r>
            <a:rPr lang="en-US"/>
            <a:t>80 Meter sloper</a:t>
          </a:r>
        </a:p>
      </dgm:t>
    </dgm:pt>
    <dgm:pt modelId="{BBAC8974-B8E1-4677-BF78-ADD1EC5E8CDB}" type="parTrans" cxnId="{D82DB4F9-610D-47FE-AB11-7115847E8140}">
      <dgm:prSet/>
      <dgm:spPr/>
      <dgm:t>
        <a:bodyPr/>
        <a:lstStyle/>
        <a:p>
          <a:endParaRPr lang="en-US"/>
        </a:p>
      </dgm:t>
    </dgm:pt>
    <dgm:pt modelId="{9227663B-E264-44D1-BE95-1577F2BC70BD}" type="sibTrans" cxnId="{D82DB4F9-610D-47FE-AB11-7115847E8140}">
      <dgm:prSet/>
      <dgm:spPr/>
      <dgm:t>
        <a:bodyPr/>
        <a:lstStyle/>
        <a:p>
          <a:endParaRPr lang="en-US"/>
        </a:p>
      </dgm:t>
    </dgm:pt>
    <dgm:pt modelId="{7CE12727-26FA-4D2E-8563-E1CFFBE2CBEE}">
      <dgm:prSet/>
      <dgm:spPr/>
      <dgm:t>
        <a:bodyPr/>
        <a:lstStyle/>
        <a:p>
          <a:r>
            <a:rPr lang="en-US"/>
            <a:t>Tuning Cushcraft Yagis and Verticals</a:t>
          </a:r>
        </a:p>
      </dgm:t>
    </dgm:pt>
    <dgm:pt modelId="{B66597DE-8A5C-4E25-852E-6C8F863B3F79}" type="parTrans" cxnId="{48724EF1-A755-4B5F-82C6-F467A5045B5B}">
      <dgm:prSet/>
      <dgm:spPr/>
      <dgm:t>
        <a:bodyPr/>
        <a:lstStyle/>
        <a:p>
          <a:endParaRPr lang="en-US"/>
        </a:p>
      </dgm:t>
    </dgm:pt>
    <dgm:pt modelId="{8708B2A4-9BFE-4E9E-8953-F6DA3AE4BB5F}" type="sibTrans" cxnId="{48724EF1-A755-4B5F-82C6-F467A5045B5B}">
      <dgm:prSet/>
      <dgm:spPr/>
      <dgm:t>
        <a:bodyPr/>
        <a:lstStyle/>
        <a:p>
          <a:endParaRPr lang="en-US"/>
        </a:p>
      </dgm:t>
    </dgm:pt>
    <dgm:pt modelId="{9B893F6E-06F0-428F-BC0E-E65E35A4B3FF}">
      <dgm:prSet/>
      <dgm:spPr/>
      <dgm:t>
        <a:bodyPr/>
        <a:lstStyle/>
        <a:p>
          <a:r>
            <a:rPr lang="en-US"/>
            <a:t>Six Meter Antennas </a:t>
          </a:r>
        </a:p>
      </dgm:t>
    </dgm:pt>
    <dgm:pt modelId="{0422A364-4557-4213-8B1D-AC23B09D60AC}" type="parTrans" cxnId="{38BB435A-9F9E-421A-A66F-D3EE571F1BBE}">
      <dgm:prSet/>
      <dgm:spPr/>
      <dgm:t>
        <a:bodyPr/>
        <a:lstStyle/>
        <a:p>
          <a:endParaRPr lang="en-US"/>
        </a:p>
      </dgm:t>
    </dgm:pt>
    <dgm:pt modelId="{B121799C-18EA-4318-AE8C-6D100FCAECC2}" type="sibTrans" cxnId="{38BB435A-9F9E-421A-A66F-D3EE571F1BBE}">
      <dgm:prSet/>
      <dgm:spPr/>
      <dgm:t>
        <a:bodyPr/>
        <a:lstStyle/>
        <a:p>
          <a:endParaRPr lang="en-US"/>
        </a:p>
      </dgm:t>
    </dgm:pt>
    <dgm:pt modelId="{C464DE6B-0E24-410B-BA0B-CF0C225E50B8}">
      <dgm:prSet/>
      <dgm:spPr/>
      <dgm:t>
        <a:bodyPr/>
        <a:lstStyle/>
        <a:p>
          <a:r>
            <a:rPr lang="en-US"/>
            <a:t>Inverted L</a:t>
          </a:r>
        </a:p>
      </dgm:t>
    </dgm:pt>
    <dgm:pt modelId="{4187FAFE-7588-4B27-ABF8-5D3D336E023F}" type="parTrans" cxnId="{3D928357-4407-4038-9E30-DB8C3D82F832}">
      <dgm:prSet/>
      <dgm:spPr/>
      <dgm:t>
        <a:bodyPr/>
        <a:lstStyle/>
        <a:p>
          <a:endParaRPr lang="en-US"/>
        </a:p>
      </dgm:t>
    </dgm:pt>
    <dgm:pt modelId="{6CB3FA73-F333-4A78-981E-00645CE3B36B}" type="sibTrans" cxnId="{3D928357-4407-4038-9E30-DB8C3D82F832}">
      <dgm:prSet/>
      <dgm:spPr/>
      <dgm:t>
        <a:bodyPr/>
        <a:lstStyle/>
        <a:p>
          <a:endParaRPr lang="en-US"/>
        </a:p>
      </dgm:t>
    </dgm:pt>
    <dgm:pt modelId="{00E9D969-C54C-4D5F-A74C-C233DEBF417B}">
      <dgm:prSet/>
      <dgm:spPr/>
      <dgm:t>
        <a:bodyPr/>
        <a:lstStyle/>
        <a:p>
          <a:r>
            <a:rPr lang="en-US"/>
            <a:t>Effect of HAGL on antennas</a:t>
          </a:r>
        </a:p>
      </dgm:t>
    </dgm:pt>
    <dgm:pt modelId="{D8554004-6096-4BD2-AF78-8D1D6A1AF4A1}" type="parTrans" cxnId="{82D85BFE-4D61-4522-8C81-58040C4D591D}">
      <dgm:prSet/>
      <dgm:spPr/>
      <dgm:t>
        <a:bodyPr/>
        <a:lstStyle/>
        <a:p>
          <a:endParaRPr lang="en-US"/>
        </a:p>
      </dgm:t>
    </dgm:pt>
    <dgm:pt modelId="{0EE1B047-A098-4B0F-A576-D659A6CE9885}" type="sibTrans" cxnId="{82D85BFE-4D61-4522-8C81-58040C4D591D}">
      <dgm:prSet/>
      <dgm:spPr/>
      <dgm:t>
        <a:bodyPr/>
        <a:lstStyle/>
        <a:p>
          <a:endParaRPr lang="en-US"/>
        </a:p>
      </dgm:t>
    </dgm:pt>
    <dgm:pt modelId="{770C2172-DA85-EB49-A1C9-547A6ECB18AD}" type="pres">
      <dgm:prSet presAssocID="{F0A6F0D8-438D-4F6B-AED3-E81990328082}" presName="Name0" presStyleCnt="0">
        <dgm:presLayoutVars>
          <dgm:dir/>
          <dgm:resizeHandles val="exact"/>
        </dgm:presLayoutVars>
      </dgm:prSet>
      <dgm:spPr/>
    </dgm:pt>
    <dgm:pt modelId="{7CCE30ED-68FC-D545-AE89-095922F0EFA3}" type="pres">
      <dgm:prSet presAssocID="{F0A6F0D8-438D-4F6B-AED3-E81990328082}" presName="cycle" presStyleCnt="0"/>
      <dgm:spPr/>
    </dgm:pt>
    <dgm:pt modelId="{135588E3-3DDB-D84D-9ED0-BD234F0756A0}" type="pres">
      <dgm:prSet presAssocID="{BF9F534E-6651-4744-B6A5-B15F42490D23}" presName="nodeFirstNode" presStyleLbl="node1" presStyleIdx="0" presStyleCnt="6">
        <dgm:presLayoutVars>
          <dgm:bulletEnabled val="1"/>
        </dgm:presLayoutVars>
      </dgm:prSet>
      <dgm:spPr/>
    </dgm:pt>
    <dgm:pt modelId="{009B1B4D-3CE5-8C45-AE94-D1E071CA8EBF}" type="pres">
      <dgm:prSet presAssocID="{86DBCF9B-2D1E-4692-9ABF-538AE2EFB576}" presName="sibTransFirstNode" presStyleLbl="bgShp" presStyleIdx="0" presStyleCnt="1"/>
      <dgm:spPr/>
    </dgm:pt>
    <dgm:pt modelId="{8A3C25D8-5EDC-4C41-BDA1-5857F30DDEDF}" type="pres">
      <dgm:prSet presAssocID="{7DF7431A-3F59-4794-8936-30172CCCC617}" presName="nodeFollowingNodes" presStyleLbl="node1" presStyleIdx="1" presStyleCnt="6">
        <dgm:presLayoutVars>
          <dgm:bulletEnabled val="1"/>
        </dgm:presLayoutVars>
      </dgm:prSet>
      <dgm:spPr/>
    </dgm:pt>
    <dgm:pt modelId="{96E7EAB3-8BFE-0F40-A531-4F6C0DCE516E}" type="pres">
      <dgm:prSet presAssocID="{7CE12727-26FA-4D2E-8563-E1CFFBE2CBEE}" presName="nodeFollowingNodes" presStyleLbl="node1" presStyleIdx="2" presStyleCnt="6">
        <dgm:presLayoutVars>
          <dgm:bulletEnabled val="1"/>
        </dgm:presLayoutVars>
      </dgm:prSet>
      <dgm:spPr/>
    </dgm:pt>
    <dgm:pt modelId="{9487A2B2-0835-1349-8B91-79F73B858204}" type="pres">
      <dgm:prSet presAssocID="{9B893F6E-06F0-428F-BC0E-E65E35A4B3FF}" presName="nodeFollowingNodes" presStyleLbl="node1" presStyleIdx="3" presStyleCnt="6">
        <dgm:presLayoutVars>
          <dgm:bulletEnabled val="1"/>
        </dgm:presLayoutVars>
      </dgm:prSet>
      <dgm:spPr/>
    </dgm:pt>
    <dgm:pt modelId="{F3E706E2-EF33-7C4E-BA65-8992A923BE2C}" type="pres">
      <dgm:prSet presAssocID="{C464DE6B-0E24-410B-BA0B-CF0C225E50B8}" presName="nodeFollowingNodes" presStyleLbl="node1" presStyleIdx="4" presStyleCnt="6">
        <dgm:presLayoutVars>
          <dgm:bulletEnabled val="1"/>
        </dgm:presLayoutVars>
      </dgm:prSet>
      <dgm:spPr/>
    </dgm:pt>
    <dgm:pt modelId="{3B2E8982-8B6E-0A4B-AE1A-8CC0E24EE6DF}" type="pres">
      <dgm:prSet presAssocID="{00E9D969-C54C-4D5F-A74C-C233DEBF417B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D75F170D-9334-9A4B-A678-6496DDA35926}" type="presOf" srcId="{C464DE6B-0E24-410B-BA0B-CF0C225E50B8}" destId="{F3E706E2-EF33-7C4E-BA65-8992A923BE2C}" srcOrd="0" destOrd="0" presId="urn:microsoft.com/office/officeart/2005/8/layout/cycle3"/>
    <dgm:cxn modelId="{B1D0D92C-11D1-AF40-81D1-C3A516D05506}" type="presOf" srcId="{F0A6F0D8-438D-4F6B-AED3-E81990328082}" destId="{770C2172-DA85-EB49-A1C9-547A6ECB18AD}" srcOrd="0" destOrd="0" presId="urn:microsoft.com/office/officeart/2005/8/layout/cycle3"/>
    <dgm:cxn modelId="{3D928357-4407-4038-9E30-DB8C3D82F832}" srcId="{F0A6F0D8-438D-4F6B-AED3-E81990328082}" destId="{C464DE6B-0E24-410B-BA0B-CF0C225E50B8}" srcOrd="4" destOrd="0" parTransId="{4187FAFE-7588-4B27-ABF8-5D3D336E023F}" sibTransId="{6CB3FA73-F333-4A78-981E-00645CE3B36B}"/>
    <dgm:cxn modelId="{38BB435A-9F9E-421A-A66F-D3EE571F1BBE}" srcId="{F0A6F0D8-438D-4F6B-AED3-E81990328082}" destId="{9B893F6E-06F0-428F-BC0E-E65E35A4B3FF}" srcOrd="3" destOrd="0" parTransId="{0422A364-4557-4213-8B1D-AC23B09D60AC}" sibTransId="{B121799C-18EA-4318-AE8C-6D100FCAECC2}"/>
    <dgm:cxn modelId="{E13E645F-C314-E946-88A9-6A4A01FE898F}" type="presOf" srcId="{7CE12727-26FA-4D2E-8563-E1CFFBE2CBEE}" destId="{96E7EAB3-8BFE-0F40-A531-4F6C0DCE516E}" srcOrd="0" destOrd="0" presId="urn:microsoft.com/office/officeart/2005/8/layout/cycle3"/>
    <dgm:cxn modelId="{00922F6A-D73B-2643-BECB-E6B15D64ED10}" type="presOf" srcId="{86DBCF9B-2D1E-4692-9ABF-538AE2EFB576}" destId="{009B1B4D-3CE5-8C45-AE94-D1E071CA8EBF}" srcOrd="0" destOrd="0" presId="urn:microsoft.com/office/officeart/2005/8/layout/cycle3"/>
    <dgm:cxn modelId="{6B696CA0-873E-B94A-9649-2C0847A29E32}" type="presOf" srcId="{00E9D969-C54C-4D5F-A74C-C233DEBF417B}" destId="{3B2E8982-8B6E-0A4B-AE1A-8CC0E24EE6DF}" srcOrd="0" destOrd="0" presId="urn:microsoft.com/office/officeart/2005/8/layout/cycle3"/>
    <dgm:cxn modelId="{9DC966AB-0C27-D14E-9416-69BE9687BDCE}" type="presOf" srcId="{9B893F6E-06F0-428F-BC0E-E65E35A4B3FF}" destId="{9487A2B2-0835-1349-8B91-79F73B858204}" srcOrd="0" destOrd="0" presId="urn:microsoft.com/office/officeart/2005/8/layout/cycle3"/>
    <dgm:cxn modelId="{407CCDB0-57A8-4FAD-8951-59E6835B3D29}" srcId="{F0A6F0D8-438D-4F6B-AED3-E81990328082}" destId="{BF9F534E-6651-4744-B6A5-B15F42490D23}" srcOrd="0" destOrd="0" parTransId="{BB027741-1525-432B-AC76-37BA0F55F785}" sibTransId="{86DBCF9B-2D1E-4692-9ABF-538AE2EFB576}"/>
    <dgm:cxn modelId="{F9E09AB3-6F18-5247-9AF6-175D7E8F0D40}" type="presOf" srcId="{BF9F534E-6651-4744-B6A5-B15F42490D23}" destId="{135588E3-3DDB-D84D-9ED0-BD234F0756A0}" srcOrd="0" destOrd="0" presId="urn:microsoft.com/office/officeart/2005/8/layout/cycle3"/>
    <dgm:cxn modelId="{48724EF1-A755-4B5F-82C6-F467A5045B5B}" srcId="{F0A6F0D8-438D-4F6B-AED3-E81990328082}" destId="{7CE12727-26FA-4D2E-8563-E1CFFBE2CBEE}" srcOrd="2" destOrd="0" parTransId="{B66597DE-8A5C-4E25-852E-6C8F863B3F79}" sibTransId="{8708B2A4-9BFE-4E9E-8953-F6DA3AE4BB5F}"/>
    <dgm:cxn modelId="{DB4937F8-B0F8-FE4D-A272-6F58FF865514}" type="presOf" srcId="{7DF7431A-3F59-4794-8936-30172CCCC617}" destId="{8A3C25D8-5EDC-4C41-BDA1-5857F30DDEDF}" srcOrd="0" destOrd="0" presId="urn:microsoft.com/office/officeart/2005/8/layout/cycle3"/>
    <dgm:cxn modelId="{D82DB4F9-610D-47FE-AB11-7115847E8140}" srcId="{F0A6F0D8-438D-4F6B-AED3-E81990328082}" destId="{7DF7431A-3F59-4794-8936-30172CCCC617}" srcOrd="1" destOrd="0" parTransId="{BBAC8974-B8E1-4677-BF78-ADD1EC5E8CDB}" sibTransId="{9227663B-E264-44D1-BE95-1577F2BC70BD}"/>
    <dgm:cxn modelId="{82D85BFE-4D61-4522-8C81-58040C4D591D}" srcId="{F0A6F0D8-438D-4F6B-AED3-E81990328082}" destId="{00E9D969-C54C-4D5F-A74C-C233DEBF417B}" srcOrd="5" destOrd="0" parTransId="{D8554004-6096-4BD2-AF78-8D1D6A1AF4A1}" sibTransId="{0EE1B047-A098-4B0F-A576-D659A6CE9885}"/>
    <dgm:cxn modelId="{72747E41-3EC1-F940-8970-370AF4C3DA8B}" type="presParOf" srcId="{770C2172-DA85-EB49-A1C9-547A6ECB18AD}" destId="{7CCE30ED-68FC-D545-AE89-095922F0EFA3}" srcOrd="0" destOrd="0" presId="urn:microsoft.com/office/officeart/2005/8/layout/cycle3"/>
    <dgm:cxn modelId="{569E5A8C-4B41-C64D-AF87-B672BAF7A1EE}" type="presParOf" srcId="{7CCE30ED-68FC-D545-AE89-095922F0EFA3}" destId="{135588E3-3DDB-D84D-9ED0-BD234F0756A0}" srcOrd="0" destOrd="0" presId="urn:microsoft.com/office/officeart/2005/8/layout/cycle3"/>
    <dgm:cxn modelId="{3BF40297-922E-BD4B-8599-F5D943A709FD}" type="presParOf" srcId="{7CCE30ED-68FC-D545-AE89-095922F0EFA3}" destId="{009B1B4D-3CE5-8C45-AE94-D1E071CA8EBF}" srcOrd="1" destOrd="0" presId="urn:microsoft.com/office/officeart/2005/8/layout/cycle3"/>
    <dgm:cxn modelId="{E075C8F8-CD7B-2E40-9B2B-0D5DBF4FF986}" type="presParOf" srcId="{7CCE30ED-68FC-D545-AE89-095922F0EFA3}" destId="{8A3C25D8-5EDC-4C41-BDA1-5857F30DDEDF}" srcOrd="2" destOrd="0" presId="urn:microsoft.com/office/officeart/2005/8/layout/cycle3"/>
    <dgm:cxn modelId="{47250451-13F5-2248-97AC-68336BE90FEF}" type="presParOf" srcId="{7CCE30ED-68FC-D545-AE89-095922F0EFA3}" destId="{96E7EAB3-8BFE-0F40-A531-4F6C0DCE516E}" srcOrd="3" destOrd="0" presId="urn:microsoft.com/office/officeart/2005/8/layout/cycle3"/>
    <dgm:cxn modelId="{D4B74964-ED19-5343-9D34-04910D06143D}" type="presParOf" srcId="{7CCE30ED-68FC-D545-AE89-095922F0EFA3}" destId="{9487A2B2-0835-1349-8B91-79F73B858204}" srcOrd="4" destOrd="0" presId="urn:microsoft.com/office/officeart/2005/8/layout/cycle3"/>
    <dgm:cxn modelId="{2597524F-2F12-0E41-B0E7-0DDBA31FA058}" type="presParOf" srcId="{7CCE30ED-68FC-D545-AE89-095922F0EFA3}" destId="{F3E706E2-EF33-7C4E-BA65-8992A923BE2C}" srcOrd="5" destOrd="0" presId="urn:microsoft.com/office/officeart/2005/8/layout/cycle3"/>
    <dgm:cxn modelId="{76A8F088-45B0-0F47-A980-33E9A37E22F4}" type="presParOf" srcId="{7CCE30ED-68FC-D545-AE89-095922F0EFA3}" destId="{3B2E8982-8B6E-0A4B-AE1A-8CC0E24EE6DF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9B1B4D-3CE5-8C45-AE94-D1E071CA8EBF}">
      <dsp:nvSpPr>
        <dsp:cNvPr id="0" name=""/>
        <dsp:cNvSpPr/>
      </dsp:nvSpPr>
      <dsp:spPr>
        <a:xfrm>
          <a:off x="477706" y="-5601"/>
          <a:ext cx="4930878" cy="4930878"/>
        </a:xfrm>
        <a:prstGeom prst="circularArrow">
          <a:avLst>
            <a:gd name="adj1" fmla="val 5274"/>
            <a:gd name="adj2" fmla="val 312630"/>
            <a:gd name="adj3" fmla="val 14272005"/>
            <a:gd name="adj4" fmla="val 17101391"/>
            <a:gd name="adj5" fmla="val 5477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5588E3-3DDB-D84D-9ED0-BD234F0756A0}">
      <dsp:nvSpPr>
        <dsp:cNvPr id="0" name=""/>
        <dsp:cNvSpPr/>
      </dsp:nvSpPr>
      <dsp:spPr>
        <a:xfrm>
          <a:off x="2029160" y="1256"/>
          <a:ext cx="1827969" cy="91398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Cheap VHF Yagis</a:t>
          </a:r>
        </a:p>
      </dsp:txBody>
      <dsp:txXfrm>
        <a:off x="2073777" y="45873"/>
        <a:ext cx="1738735" cy="824750"/>
      </dsp:txXfrm>
    </dsp:sp>
    <dsp:sp modelId="{8A3C25D8-5EDC-4C41-BDA1-5857F30DDEDF}">
      <dsp:nvSpPr>
        <dsp:cNvPr id="0" name=""/>
        <dsp:cNvSpPr/>
      </dsp:nvSpPr>
      <dsp:spPr>
        <a:xfrm>
          <a:off x="3761520" y="1001434"/>
          <a:ext cx="1827969" cy="913984"/>
        </a:xfrm>
        <a:prstGeom prst="roundRect">
          <a:avLst/>
        </a:prstGeom>
        <a:solidFill>
          <a:schemeClr val="accent5">
            <a:hueOff val="-400987"/>
            <a:satOff val="220"/>
            <a:lumOff val="105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80 Meter sloper</a:t>
          </a:r>
        </a:p>
      </dsp:txBody>
      <dsp:txXfrm>
        <a:off x="3806137" y="1046051"/>
        <a:ext cx="1738735" cy="824750"/>
      </dsp:txXfrm>
    </dsp:sp>
    <dsp:sp modelId="{96E7EAB3-8BFE-0F40-A531-4F6C0DCE516E}">
      <dsp:nvSpPr>
        <dsp:cNvPr id="0" name=""/>
        <dsp:cNvSpPr/>
      </dsp:nvSpPr>
      <dsp:spPr>
        <a:xfrm>
          <a:off x="3761520" y="3001791"/>
          <a:ext cx="1827969" cy="913984"/>
        </a:xfrm>
        <a:prstGeom prst="roundRect">
          <a:avLst/>
        </a:prstGeom>
        <a:solidFill>
          <a:schemeClr val="accent5">
            <a:hueOff val="-801975"/>
            <a:satOff val="441"/>
            <a:lumOff val="211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Tuning Cushcraft Yagis and Verticals</a:t>
          </a:r>
        </a:p>
      </dsp:txBody>
      <dsp:txXfrm>
        <a:off x="3806137" y="3046408"/>
        <a:ext cx="1738735" cy="824750"/>
      </dsp:txXfrm>
    </dsp:sp>
    <dsp:sp modelId="{9487A2B2-0835-1349-8B91-79F73B858204}">
      <dsp:nvSpPr>
        <dsp:cNvPr id="0" name=""/>
        <dsp:cNvSpPr/>
      </dsp:nvSpPr>
      <dsp:spPr>
        <a:xfrm>
          <a:off x="2029160" y="4001969"/>
          <a:ext cx="1827969" cy="913984"/>
        </a:xfrm>
        <a:prstGeom prst="roundRect">
          <a:avLst/>
        </a:prstGeom>
        <a:solidFill>
          <a:schemeClr val="accent5">
            <a:hueOff val="-1202962"/>
            <a:satOff val="661"/>
            <a:lumOff val="317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Six Meter Antennas </a:t>
          </a:r>
        </a:p>
      </dsp:txBody>
      <dsp:txXfrm>
        <a:off x="2073777" y="4046586"/>
        <a:ext cx="1738735" cy="824750"/>
      </dsp:txXfrm>
    </dsp:sp>
    <dsp:sp modelId="{F3E706E2-EF33-7C4E-BA65-8992A923BE2C}">
      <dsp:nvSpPr>
        <dsp:cNvPr id="0" name=""/>
        <dsp:cNvSpPr/>
      </dsp:nvSpPr>
      <dsp:spPr>
        <a:xfrm>
          <a:off x="296801" y="3001791"/>
          <a:ext cx="1827969" cy="913984"/>
        </a:xfrm>
        <a:prstGeom prst="roundRect">
          <a:avLst/>
        </a:prstGeom>
        <a:solidFill>
          <a:schemeClr val="accent5">
            <a:hueOff val="-1603950"/>
            <a:satOff val="882"/>
            <a:lumOff val="423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Inverted L</a:t>
          </a:r>
        </a:p>
      </dsp:txBody>
      <dsp:txXfrm>
        <a:off x="341418" y="3046408"/>
        <a:ext cx="1738735" cy="824750"/>
      </dsp:txXfrm>
    </dsp:sp>
    <dsp:sp modelId="{3B2E8982-8B6E-0A4B-AE1A-8CC0E24EE6DF}">
      <dsp:nvSpPr>
        <dsp:cNvPr id="0" name=""/>
        <dsp:cNvSpPr/>
      </dsp:nvSpPr>
      <dsp:spPr>
        <a:xfrm>
          <a:off x="296801" y="1001434"/>
          <a:ext cx="1827969" cy="913984"/>
        </a:xfrm>
        <a:prstGeom prst="roundRect">
          <a:avLst/>
        </a:prstGeom>
        <a:solidFill>
          <a:schemeClr val="accent5">
            <a:hueOff val="-2004937"/>
            <a:satOff val="1102"/>
            <a:lumOff val="529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Effect of HAGL on antennas</a:t>
          </a:r>
        </a:p>
      </dsp:txBody>
      <dsp:txXfrm>
        <a:off x="341418" y="1046051"/>
        <a:ext cx="1738735" cy="8247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EC09C-9CDC-48F0-BB82-ED223F986966}" type="datetimeFigureOut">
              <a:rPr lang="en-US" smtClean="0"/>
              <a:t>3/6/25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46CEE3-4835-4F73-BA0B-02C09C0387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088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9D874152-028B-486A-9CCC-467A5536A7DC}" type="datetime1">
              <a:rPr lang="en-US" smtClean="0"/>
              <a:t>3/6/25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1F49E5A-158F-4DC9-8147-E866A03FDE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5226050"/>
            <a:ext cx="1866900" cy="1630363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C824-D0E7-4046-8B44-4AAD1C4DE2CF}" type="datetime1">
              <a:rPr lang="en-US" smtClean="0"/>
              <a:t>3/6/25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9F793B5-7F4A-4CFD-9BB2-1BB93E57BB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48950" y="5556250"/>
            <a:ext cx="1539875" cy="13017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221C-17A4-4F42-9F54-9F7E03AA1BBB}" type="datetime1">
              <a:rPr lang="en-US" smtClean="0"/>
              <a:t>3/6/25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A3587EB-58DB-4EBB-9A9D-31AE58795C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035050" cy="9271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D7CBA-5256-42F3-BAB5-33F095514AE3}" type="datetime1">
              <a:rPr lang="en-US" smtClean="0"/>
              <a:t>3/6/25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49AB8BC-43B9-4862-B711-15331CFE81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57985" y="5708650"/>
            <a:ext cx="1230839" cy="1147763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0C04-2E33-403B-B014-7E203A57326C}" type="datetime1">
              <a:rPr lang="en-US" smtClean="0"/>
              <a:t>3/6/25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211E04C-7D7E-40C9-90DF-DFA7303C2F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87100" y="5835649"/>
            <a:ext cx="1092200" cy="101600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A49D-7D7F-4D69-A8AA-65D6B58C15F2}" type="datetime1">
              <a:rPr lang="en-US" smtClean="0"/>
              <a:t>3/6/25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95C7EB-6D4C-4116-9A73-A37A936D08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00" y="5988050"/>
            <a:ext cx="1012825" cy="868363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309E55A-51B1-4265-9A0C-0C9CD0F51B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035050" cy="9144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183DE74-4CAD-4852-95E7-A055FD779420}" type="datetime1">
              <a:rPr lang="en-US" smtClean="0"/>
              <a:t>3/6/25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hyperlink" Target="https://wb4iuy.blogspot.com/2019/01/a3s-assembly-notes-for-friend.html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nlrs.club/docs/2015_Aurora/2015_AU_W0ZQ_Homebrewing%20VHF%20antennas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5vjb.com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E3F80-D945-4490-916D-6384E6895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0661" y="1413880"/>
            <a:ext cx="6742578" cy="1716946"/>
          </a:xfrm>
        </p:spPr>
        <p:txBody>
          <a:bodyPr>
            <a:normAutofit/>
          </a:bodyPr>
          <a:lstStyle/>
          <a:p>
            <a:r>
              <a:rPr lang="en-US" sz="3200" dirty="0"/>
              <a:t>Antenna Tapas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6351BD-4BE1-47AD-8B65-1472A3BE63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0257" y="4385733"/>
            <a:ext cx="6272981" cy="1828804"/>
          </a:xfrm>
        </p:spPr>
        <p:txBody>
          <a:bodyPr>
            <a:normAutofit/>
          </a:bodyPr>
          <a:lstStyle/>
          <a:p>
            <a:r>
              <a:rPr lang="en-US" sz="2400" dirty="0"/>
              <a:t>March 8, 2025</a:t>
            </a:r>
          </a:p>
          <a:p>
            <a:r>
              <a:rPr lang="en-US" sz="2400" dirty="0"/>
              <a:t>Doug Sharp, K2AD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EB2494-F52B-42B2-9ACF-62647AB46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4" y="1413880"/>
            <a:ext cx="3997361" cy="4016040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3136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DC4C3-465E-56F9-23B3-9DB33142D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897D2-0015-9A4D-E1CD-82CE6FD4B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76" y="114775"/>
            <a:ext cx="11737364" cy="94141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/>
              <a:t>6 meter halo and Moxon</a:t>
            </a:r>
          </a:p>
        </p:txBody>
      </p:sp>
      <p:pic>
        <p:nvPicPr>
          <p:cNvPr id="5" name="Content Placeholder 4" descr="A close-up of a antenna&#10;&#10;AI-generated content may be incorrect.">
            <a:extLst>
              <a:ext uri="{FF2B5EF4-FFF2-40B4-BE49-F238E27FC236}">
                <a16:creationId xmlns:a16="http://schemas.microsoft.com/office/drawing/2014/main" id="{AB19E2B1-ACC9-7CAE-293B-E176787493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719" y="2743198"/>
            <a:ext cx="6791471" cy="2396707"/>
          </a:xfrm>
        </p:spPr>
      </p:pic>
      <p:pic>
        <p:nvPicPr>
          <p:cNvPr id="7" name="Picture 6" descr="A logo for a company&#10;&#10;AI-generated content may be incorrect.">
            <a:extLst>
              <a:ext uri="{FF2B5EF4-FFF2-40B4-BE49-F238E27FC236}">
                <a16:creationId xmlns:a16="http://schemas.microsoft.com/office/drawing/2014/main" id="{B5366403-6093-7DD7-199D-D3D7BE3AE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16" y="4732310"/>
            <a:ext cx="678218" cy="352857"/>
          </a:xfrm>
          <a:prstGeom prst="rect">
            <a:avLst/>
          </a:prstGeom>
        </p:spPr>
      </p:pic>
      <p:pic>
        <p:nvPicPr>
          <p:cNvPr id="9" name="Picture 8" descr="A screenshot of a web page&#10;&#10;AI-generated content may be incorrect.">
            <a:extLst>
              <a:ext uri="{FF2B5EF4-FFF2-40B4-BE49-F238E27FC236}">
                <a16:creationId xmlns:a16="http://schemas.microsoft.com/office/drawing/2014/main" id="{A4189378-B0A5-C6F7-A200-BED187246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4842" y="2743198"/>
            <a:ext cx="4778133" cy="3095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668F02-F900-7843-8EDB-17EE5E548CB8}"/>
              </a:ext>
            </a:extLst>
          </p:cNvPr>
          <p:cNvSpPr txBox="1"/>
          <p:nvPr/>
        </p:nvSpPr>
        <p:spPr>
          <a:xfrm>
            <a:off x="404213" y="1359674"/>
            <a:ext cx="53344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 you have room in your back yard for one of these?</a:t>
            </a:r>
          </a:p>
          <a:p>
            <a:endParaRPr lang="en-US" dirty="0"/>
          </a:p>
          <a:p>
            <a:r>
              <a:rPr lang="en-US" dirty="0"/>
              <a:t>You can even call it a TV Antenna to placate your HOA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D72532-5C3F-1308-28C3-4CF093AB9C57}"/>
              </a:ext>
            </a:extLst>
          </p:cNvPr>
          <p:cNvSpPr txBox="1"/>
          <p:nvPr/>
        </p:nvSpPr>
        <p:spPr>
          <a:xfrm>
            <a:off x="2169994" y="5139905"/>
            <a:ext cx="263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Six Meter Moxon Antenna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57BAD2-3574-93DC-7CEB-693DAE77E4E9}"/>
              </a:ext>
            </a:extLst>
          </p:cNvPr>
          <p:cNvSpPr txBox="1"/>
          <p:nvPr/>
        </p:nvSpPr>
        <p:spPr>
          <a:xfrm>
            <a:off x="8422944" y="5838495"/>
            <a:ext cx="2902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Six-meter Halo Antenna</a:t>
            </a:r>
          </a:p>
          <a:p>
            <a:r>
              <a:rPr lang="en-US" dirty="0"/>
              <a:t>Also available for two-meters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568EC2-3D6D-20C2-CC7D-FB84FC3C287F}"/>
              </a:ext>
            </a:extLst>
          </p:cNvPr>
          <p:cNvSpPr txBox="1"/>
          <p:nvPr/>
        </p:nvSpPr>
        <p:spPr>
          <a:xfrm>
            <a:off x="179025" y="5570903"/>
            <a:ext cx="6875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Check out the proceedings article from the 2014 Central States VHF Society Conference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 Reduced Size Six Meter Moxon for Roving by Jon Platt, W0ZQ</a:t>
            </a:r>
          </a:p>
        </p:txBody>
      </p:sp>
    </p:spTree>
    <p:extLst>
      <p:ext uri="{BB962C8B-B14F-4D97-AF65-F5344CB8AC3E}">
        <p14:creationId xmlns:p14="http://schemas.microsoft.com/office/powerpoint/2010/main" val="1893712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2B937-8F4D-AA75-D47C-C9C79A4A7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9999D-EF64-0068-2638-2306ACDD9C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0661" y="1413880"/>
            <a:ext cx="6742578" cy="1716946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75 meter </a:t>
            </a:r>
            <a:r>
              <a:rPr lang="en-US" sz="3600" dirty="0" err="1"/>
              <a:t>sloper</a:t>
            </a:r>
            <a:r>
              <a:rPr lang="en-US" sz="3600" dirty="0"/>
              <a:t> antenna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7FC469C-D9EB-6558-71AD-7541975B1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4" y="1413880"/>
            <a:ext cx="3997361" cy="4016040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EABD2CBD-E7C9-4D6B-C465-DD5263FFCE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460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CEE6D-8BBF-43BA-9D9A-250808B1C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19882"/>
            <a:ext cx="10131425" cy="752061"/>
          </a:xfrm>
        </p:spPr>
        <p:txBody>
          <a:bodyPr/>
          <a:lstStyle/>
          <a:p>
            <a:r>
              <a:rPr lang="en-US" dirty="0"/>
              <a:t>A Sloper antenna for 80 / 75 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23A9F-9F87-464D-8256-BFF187AAE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971943"/>
            <a:ext cx="6430616" cy="5722421"/>
          </a:xfrm>
        </p:spPr>
        <p:txBody>
          <a:bodyPr>
            <a:normAutofit/>
          </a:bodyPr>
          <a:lstStyle/>
          <a:p>
            <a:r>
              <a:rPr lang="en-US" dirty="0"/>
              <a:t>The ARRL Handbook (not the ARRL Antenna Book) has a nice article about 80 meter quarter wave Sloper antennas</a:t>
            </a:r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dirty="0" err="1"/>
              <a:t>sloper</a:t>
            </a:r>
            <a:r>
              <a:rPr lang="en-US" dirty="0"/>
              <a:t> is essentially a dipole mounted at a 45 degree angle</a:t>
            </a:r>
          </a:p>
          <a:p>
            <a:r>
              <a:rPr lang="en-US" dirty="0"/>
              <a:t>Directional antenna </a:t>
            </a:r>
          </a:p>
          <a:p>
            <a:endParaRPr lang="en-US" dirty="0"/>
          </a:p>
          <a:p>
            <a:r>
              <a:rPr lang="en-US" dirty="0"/>
              <a:t>ARRL Handbook suggests that some “top hat” capacitance will improve performance</a:t>
            </a:r>
          </a:p>
          <a:p>
            <a:r>
              <a:rPr lang="en-US" dirty="0"/>
              <a:t>So let’s use our Tri-Band </a:t>
            </a:r>
            <a:r>
              <a:rPr lang="en-US" dirty="0" err="1"/>
              <a:t>yagi</a:t>
            </a:r>
            <a:r>
              <a:rPr lang="en-US" dirty="0"/>
              <a:t> as a top hat</a:t>
            </a:r>
          </a:p>
          <a:p>
            <a:endParaRPr lang="en-US" dirty="0"/>
          </a:p>
          <a:p>
            <a:r>
              <a:rPr lang="en-US" dirty="0"/>
              <a:t>We can install multiple </a:t>
            </a:r>
            <a:r>
              <a:rPr lang="en-US" dirty="0" err="1"/>
              <a:t>sloper</a:t>
            </a:r>
            <a:r>
              <a:rPr lang="en-US" dirty="0"/>
              <a:t> antennas (NE and SW) to obtain directivity</a:t>
            </a:r>
          </a:p>
          <a:p>
            <a:r>
              <a:rPr lang="en-US" dirty="0"/>
              <a:t>Or possibly two </a:t>
            </a:r>
            <a:r>
              <a:rPr lang="en-US" dirty="0" err="1"/>
              <a:t>sloper</a:t>
            </a:r>
            <a:r>
              <a:rPr lang="en-US" dirty="0"/>
              <a:t> antennas (NE and SW) with an Inverted Vee at 90 degrees?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DB9CAA4-1800-4119-B706-1E29BE1E70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95605" y="5468112"/>
            <a:ext cx="1393220" cy="1389888"/>
          </a:xfrm>
        </p:spPr>
        <p:txBody>
          <a:bodyPr/>
          <a:lstStyle/>
          <a:p>
            <a:endParaRPr lang="en-US"/>
          </a:p>
        </p:txBody>
      </p:sp>
      <p:pic>
        <p:nvPicPr>
          <p:cNvPr id="2050" name="Picture 2" descr="The Sloper Antenna Explained With A Twist">
            <a:extLst>
              <a:ext uri="{FF2B5EF4-FFF2-40B4-BE49-F238E27FC236}">
                <a16:creationId xmlns:a16="http://schemas.microsoft.com/office/drawing/2014/main" id="{F0F82FC4-0A8B-C215-720C-546F8CF57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352" y="3222370"/>
            <a:ext cx="4244506" cy="212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5B9165-3D95-FAF9-1181-90327874B1A6}"/>
              </a:ext>
            </a:extLst>
          </p:cNvPr>
          <p:cNvSpPr txBox="1"/>
          <p:nvPr/>
        </p:nvSpPr>
        <p:spPr>
          <a:xfrm>
            <a:off x="7868393" y="5329612"/>
            <a:ext cx="2927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Graphics stolen from </a:t>
            </a:r>
            <a:r>
              <a:rPr lang="en-US" sz="1200" dirty="0" err="1"/>
              <a:t>HamRadioSecrets.com</a:t>
            </a:r>
            <a:endParaRPr lang="en-US" sz="1200" dirty="0"/>
          </a:p>
        </p:txBody>
      </p:sp>
      <p:pic>
        <p:nvPicPr>
          <p:cNvPr id="2056" name="Picture 8" descr="The Sloper Antenna Explained With A Twist">
            <a:extLst>
              <a:ext uri="{FF2B5EF4-FFF2-40B4-BE49-F238E27FC236}">
                <a16:creationId xmlns:a16="http://schemas.microsoft.com/office/drawing/2014/main" id="{5B6EDE5C-6332-A1F7-C735-D02A7BB8E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352" y="971943"/>
            <a:ext cx="4244506" cy="212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06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3E4AC-0D69-F715-705B-52D805CD6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13E6B-4CA8-765C-09CE-BF443B3936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0661" y="1413880"/>
            <a:ext cx="6742578" cy="1716946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Someone gave me a </a:t>
            </a:r>
            <a:r>
              <a:rPr lang="en-US" sz="3600" dirty="0" err="1"/>
              <a:t>cushcraft</a:t>
            </a:r>
            <a:r>
              <a:rPr lang="en-US" sz="3600" dirty="0"/>
              <a:t> A3s tri-bander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94A507B-D2D8-C51D-2D9F-EA16E9803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4" y="1413880"/>
            <a:ext cx="3997361" cy="4016040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BBD339BE-0159-FDAF-944C-942674EECB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Don’t look a gift horse in the mouth … but </a:t>
            </a:r>
          </a:p>
        </p:txBody>
      </p:sp>
    </p:spTree>
    <p:extLst>
      <p:ext uri="{BB962C8B-B14F-4D97-AF65-F5344CB8AC3E}">
        <p14:creationId xmlns:p14="http://schemas.microsoft.com/office/powerpoint/2010/main" val="1071003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D4121-1B72-787D-042E-339A8DF2F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69897-992F-960F-FAA4-7C4535194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76" y="114775"/>
            <a:ext cx="11737364" cy="94141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 err="1"/>
              <a:t>Cushcraft</a:t>
            </a:r>
            <a:r>
              <a:rPr lang="en-US" sz="2800" dirty="0"/>
              <a:t> HF </a:t>
            </a:r>
            <a:r>
              <a:rPr lang="en-US" sz="2800" dirty="0" err="1"/>
              <a:t>Yagis</a:t>
            </a:r>
            <a:r>
              <a:rPr lang="en-US" sz="2800" dirty="0"/>
              <a:t> – A3S</a:t>
            </a:r>
          </a:p>
        </p:txBody>
      </p:sp>
      <p:pic>
        <p:nvPicPr>
          <p:cNvPr id="5" name="Content Placeholder 4" descr="A antenna on a tower&#10;&#10;AI-generated content may be incorrect.">
            <a:extLst>
              <a:ext uri="{FF2B5EF4-FFF2-40B4-BE49-F238E27FC236}">
                <a16:creationId xmlns:a16="http://schemas.microsoft.com/office/drawing/2014/main" id="{55207F18-A3BB-1FF4-1540-0E10636A52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6915" y="226625"/>
            <a:ext cx="1988947" cy="1868306"/>
          </a:xfrm>
        </p:spPr>
      </p:pic>
      <p:pic>
        <p:nvPicPr>
          <p:cNvPr id="7" name="Picture 6" descr="A diagram of a line&#10;&#10;AI-generated content may be incorrect.">
            <a:extLst>
              <a:ext uri="{FF2B5EF4-FFF2-40B4-BE49-F238E27FC236}">
                <a16:creationId xmlns:a16="http://schemas.microsoft.com/office/drawing/2014/main" id="{1E2CF3E4-8C04-FD09-7827-67D28E673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22" y="2558051"/>
            <a:ext cx="4661409" cy="3711658"/>
          </a:xfrm>
          <a:prstGeom prst="rect">
            <a:avLst/>
          </a:prstGeom>
        </p:spPr>
      </p:pic>
      <p:pic>
        <p:nvPicPr>
          <p:cNvPr id="9" name="Picture 8" descr="A diagram of a rocket&#10;&#10;AI-generated content may be incorrect.">
            <a:extLst>
              <a:ext uri="{FF2B5EF4-FFF2-40B4-BE49-F238E27FC236}">
                <a16:creationId xmlns:a16="http://schemas.microsoft.com/office/drawing/2014/main" id="{D634E250-962F-C393-0849-141AEB17E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791" y="2558051"/>
            <a:ext cx="2834944" cy="3711658"/>
          </a:xfrm>
          <a:prstGeom prst="rect">
            <a:avLst/>
          </a:prstGeom>
        </p:spPr>
      </p:pic>
      <p:pic>
        <p:nvPicPr>
          <p:cNvPr id="11" name="Picture 10" descr="A diagram of a machine&#10;&#10;AI-generated content may be incorrect.">
            <a:extLst>
              <a:ext uri="{FF2B5EF4-FFF2-40B4-BE49-F238E27FC236}">
                <a16:creationId xmlns:a16="http://schemas.microsoft.com/office/drawing/2014/main" id="{4C9C957A-7A10-49C8-4E5C-CDCB6472A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4781" y="4170529"/>
            <a:ext cx="3540099" cy="20991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8B02FA-0ACB-B822-FECA-52CB979FB361}"/>
              </a:ext>
            </a:extLst>
          </p:cNvPr>
          <p:cNvSpPr txBox="1"/>
          <p:nvPr/>
        </p:nvSpPr>
        <p:spPr>
          <a:xfrm>
            <a:off x="305323" y="6269709"/>
            <a:ext cx="4100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Element Lengths - Measure twice, cut once.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A9E869-7188-AC41-0E6B-0D735601FC8C}"/>
              </a:ext>
            </a:extLst>
          </p:cNvPr>
          <p:cNvSpPr txBox="1"/>
          <p:nvPr/>
        </p:nvSpPr>
        <p:spPr>
          <a:xfrm>
            <a:off x="5046790" y="6331310"/>
            <a:ext cx="2834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Element spacing and boom mounting method is important.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CA0512-293B-D628-43E2-1467C4F87CE5}"/>
              </a:ext>
            </a:extLst>
          </p:cNvPr>
          <p:cNvSpPr txBox="1"/>
          <p:nvPr/>
        </p:nvSpPr>
        <p:spPr>
          <a:xfrm>
            <a:off x="7994780" y="6327616"/>
            <a:ext cx="3658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Use a coax balun, or try a </a:t>
            </a:r>
            <a:r>
              <a:rPr lang="en-US" sz="1200" dirty="0" err="1"/>
              <a:t>balum</a:t>
            </a:r>
            <a:r>
              <a:rPr lang="en-US" sz="1200" dirty="0"/>
              <a:t> from DX Engineering. </a:t>
            </a:r>
          </a:p>
        </p:txBody>
      </p:sp>
      <p:pic>
        <p:nvPicPr>
          <p:cNvPr id="16" name="Picture 15" descr="A small grey box with a white label&#10;&#10;AI-generated content may be incorrect.">
            <a:extLst>
              <a:ext uri="{FF2B5EF4-FFF2-40B4-BE49-F238E27FC236}">
                <a16:creationId xmlns:a16="http://schemas.microsoft.com/office/drawing/2014/main" id="{66DFF83A-55B8-14C1-B385-5E54972024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4779" y="2558052"/>
            <a:ext cx="1616013" cy="15323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9547C1-3949-E0C2-7B60-A48AB14B30D6}"/>
              </a:ext>
            </a:extLst>
          </p:cNvPr>
          <p:cNvSpPr txBox="1"/>
          <p:nvPr/>
        </p:nvSpPr>
        <p:spPr>
          <a:xfrm>
            <a:off x="488546" y="957613"/>
            <a:ext cx="92762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dirty="0" err="1"/>
              <a:t>Cushcraft</a:t>
            </a:r>
            <a:r>
              <a:rPr lang="en-US" sz="2000" dirty="0"/>
              <a:t> (was sold by MFJ) is a good HF Tri-band antenna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Optional 40 meter (driven element only) kit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These antennas work well … assuming they are properly manufactured and built</a:t>
            </a:r>
          </a:p>
          <a:p>
            <a:pPr lvl="1"/>
            <a:r>
              <a:rPr lang="en-US" sz="2000" dirty="0"/>
              <a:t>(We have had some issue with improperly manufactured traps.)</a:t>
            </a:r>
          </a:p>
        </p:txBody>
      </p:sp>
    </p:spTree>
    <p:extLst>
      <p:ext uri="{BB962C8B-B14F-4D97-AF65-F5344CB8AC3E}">
        <p14:creationId xmlns:p14="http://schemas.microsoft.com/office/powerpoint/2010/main" val="2495355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1CC3C-3897-E275-81F2-BD6FC57D0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83339-CADF-171D-1FB0-8EA41DCBD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76" y="114775"/>
            <a:ext cx="11737364" cy="94141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 err="1"/>
              <a:t>Cushcraft</a:t>
            </a:r>
            <a:r>
              <a:rPr lang="en-US" sz="2800" dirty="0"/>
              <a:t> HF </a:t>
            </a:r>
            <a:r>
              <a:rPr lang="en-US" sz="2800" dirty="0" err="1"/>
              <a:t>Yagis</a:t>
            </a:r>
            <a:r>
              <a:rPr lang="en-US" sz="2800" dirty="0"/>
              <a:t> – A3S</a:t>
            </a:r>
          </a:p>
        </p:txBody>
      </p:sp>
      <p:pic>
        <p:nvPicPr>
          <p:cNvPr id="5" name="Content Placeholder 4" descr="A antenna on a tower&#10;&#10;AI-generated content may be incorrect.">
            <a:extLst>
              <a:ext uri="{FF2B5EF4-FFF2-40B4-BE49-F238E27FC236}">
                <a16:creationId xmlns:a16="http://schemas.microsoft.com/office/drawing/2014/main" id="{1899F945-4C8D-144C-E67E-8F2C6AE18E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6915" y="226625"/>
            <a:ext cx="1988947" cy="1868306"/>
          </a:xfrm>
        </p:spPr>
      </p:pic>
      <p:pic>
        <p:nvPicPr>
          <p:cNvPr id="7" name="Picture 6" descr="A diagram of a line&#10;&#10;AI-generated content may be incorrect.">
            <a:extLst>
              <a:ext uri="{FF2B5EF4-FFF2-40B4-BE49-F238E27FC236}">
                <a16:creationId xmlns:a16="http://schemas.microsoft.com/office/drawing/2014/main" id="{82C5308C-0EE2-C5B3-014E-A120C39D2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449" y="2558051"/>
            <a:ext cx="4661409" cy="37116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C22C12-49C2-41CC-0152-B682BC9BA707}"/>
              </a:ext>
            </a:extLst>
          </p:cNvPr>
          <p:cNvSpPr txBox="1"/>
          <p:nvPr/>
        </p:nvSpPr>
        <p:spPr>
          <a:xfrm>
            <a:off x="1995858" y="6319104"/>
            <a:ext cx="4100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Element Lengths - Measure twice, cut once.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2E7EB7-6296-09B8-C101-097BBF48B4F2}"/>
              </a:ext>
            </a:extLst>
          </p:cNvPr>
          <p:cNvSpPr txBox="1"/>
          <p:nvPr/>
        </p:nvSpPr>
        <p:spPr>
          <a:xfrm>
            <a:off x="498546" y="908218"/>
            <a:ext cx="92762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 bet that our traps were built during Covid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Out of six traps for 40 meters, we had four (yes 4!) different lengths and turns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Check out this blog regarding re-building the traps </a:t>
            </a:r>
          </a:p>
          <a:p>
            <a:pPr lvl="1"/>
            <a:r>
              <a:rPr lang="en-US" sz="1600" dirty="0"/>
              <a:t> </a:t>
            </a:r>
            <a:r>
              <a:rPr lang="en-US" sz="1600" dirty="0">
                <a:hlinkClick r:id="rId4"/>
              </a:rPr>
              <a:t>https://wb4iuy.blogspot.com/2019/01/a3s-assembly-notes-for-friend.html</a:t>
            </a:r>
            <a:r>
              <a:rPr lang="en-US" sz="1600" dirty="0"/>
              <a:t> </a:t>
            </a:r>
          </a:p>
        </p:txBody>
      </p:sp>
      <p:pic>
        <p:nvPicPr>
          <p:cNvPr id="4" name="Picture 3" descr="A group of metal rods with red tubes and a pen on a table&#10;&#10;AI-generated content may be incorrect.">
            <a:extLst>
              <a:ext uri="{FF2B5EF4-FFF2-40B4-BE49-F238E27FC236}">
                <a16:creationId xmlns:a16="http://schemas.microsoft.com/office/drawing/2014/main" id="{D3D0F5FE-2D14-5A40-187A-7FBFCE40AD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297674" y="1929566"/>
            <a:ext cx="3722889" cy="495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19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8D198-EC9D-EBB3-434B-D906C7C8D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F0803-18B2-0FED-CDF7-6D74834267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0661" y="1413880"/>
            <a:ext cx="6742578" cy="1716946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VHF UHF antennas</a:t>
            </a:r>
            <a:br>
              <a:rPr lang="en-US" sz="3600" dirty="0"/>
            </a:br>
            <a:r>
              <a:rPr lang="en-US" sz="3600" dirty="0"/>
              <a:t>is bigger better? 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813B669-CD2C-F57B-B73C-C59417775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4" y="1413880"/>
            <a:ext cx="3997361" cy="4016040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6C5A0DB3-4B61-0B28-1052-7B4E0A06EE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9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FBC68-3A0B-81AA-54BB-53790731D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5D12E-7C6A-C410-8468-DD746ECA1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76" y="114775"/>
            <a:ext cx="11737364" cy="94141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/>
              <a:t>Bigger is not always better – A look at W2SZ/1 around 1980</a:t>
            </a:r>
          </a:p>
        </p:txBody>
      </p:sp>
      <p:pic>
        <p:nvPicPr>
          <p:cNvPr id="7" name="Picture 6" descr="A antenna on a roof&#10;&#10;AI-generated content may be incorrect.">
            <a:extLst>
              <a:ext uri="{FF2B5EF4-FFF2-40B4-BE49-F238E27FC236}">
                <a16:creationId xmlns:a16="http://schemas.microsoft.com/office/drawing/2014/main" id="{3B32BC7A-8F19-33C7-629D-433A1749D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61" y="1480781"/>
            <a:ext cx="3219464" cy="4695049"/>
          </a:xfrm>
          <a:prstGeom prst="rect">
            <a:avLst/>
          </a:prstGeom>
        </p:spPr>
      </p:pic>
      <p:pic>
        <p:nvPicPr>
          <p:cNvPr id="9" name="Picture 8" descr="A large antenna on a tower&#10;&#10;AI-generated content may be incorrect.">
            <a:extLst>
              <a:ext uri="{FF2B5EF4-FFF2-40B4-BE49-F238E27FC236}">
                <a16:creationId xmlns:a16="http://schemas.microsoft.com/office/drawing/2014/main" id="{79CA56D1-8165-EFFD-DEC9-790529A1D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103" y="1480781"/>
            <a:ext cx="3207268" cy="4695050"/>
          </a:xfrm>
          <a:prstGeom prst="rect">
            <a:avLst/>
          </a:prstGeom>
        </p:spPr>
      </p:pic>
      <p:pic>
        <p:nvPicPr>
          <p:cNvPr id="11" name="Picture 10" descr="A large antenna on a tower&#10;&#10;AI-generated content may be incorrect.">
            <a:extLst>
              <a:ext uri="{FF2B5EF4-FFF2-40B4-BE49-F238E27FC236}">
                <a16:creationId xmlns:a16="http://schemas.microsoft.com/office/drawing/2014/main" id="{580429F7-448A-42D6-DDEF-6503BB3C6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0291" y="1480779"/>
            <a:ext cx="3240073" cy="4695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EBB0C6-F58D-0054-52CC-31D9D1FAF8BB}"/>
              </a:ext>
            </a:extLst>
          </p:cNvPr>
          <p:cNvSpPr txBox="1"/>
          <p:nvPr/>
        </p:nvSpPr>
        <p:spPr>
          <a:xfrm>
            <a:off x="394460" y="6211669"/>
            <a:ext cx="3550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W2SZ/1 50 MHz Stack</a:t>
            </a:r>
          </a:p>
          <a:p>
            <a:pPr algn="ctr"/>
            <a:r>
              <a:rPr lang="en-US" sz="1600" dirty="0"/>
              <a:t>6 / 6 elements at 44 and 88 ft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859B26-ECC8-1D4A-2E09-42E5A0986E83}"/>
              </a:ext>
            </a:extLst>
          </p:cNvPr>
          <p:cNvSpPr txBox="1"/>
          <p:nvPr/>
        </p:nvSpPr>
        <p:spPr>
          <a:xfrm>
            <a:off x="8010291" y="6175829"/>
            <a:ext cx="3537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W2SZ/1 222 and 432 MHz Stack</a:t>
            </a:r>
          </a:p>
          <a:p>
            <a:pPr algn="ctr"/>
            <a:r>
              <a:rPr lang="en-US" sz="1600" dirty="0"/>
              <a:t>8 x 16 </a:t>
            </a:r>
            <a:r>
              <a:rPr lang="en-US" sz="1600" dirty="0" err="1"/>
              <a:t>el</a:t>
            </a:r>
            <a:r>
              <a:rPr lang="en-US" sz="1600" dirty="0"/>
              <a:t> 222 MHz, 16 x 8 </a:t>
            </a:r>
            <a:r>
              <a:rPr lang="en-US" sz="1600" dirty="0" err="1"/>
              <a:t>el</a:t>
            </a:r>
            <a:r>
              <a:rPr lang="en-US" sz="1600" dirty="0"/>
              <a:t> 432 MHz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556D1E-C19D-EFF5-5B6C-E8FDF2CE6F6C}"/>
              </a:ext>
            </a:extLst>
          </p:cNvPr>
          <p:cNvSpPr txBox="1"/>
          <p:nvPr/>
        </p:nvSpPr>
        <p:spPr>
          <a:xfrm>
            <a:off x="4209102" y="6211668"/>
            <a:ext cx="3537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W2SZ/1 144 MHz Stack</a:t>
            </a:r>
          </a:p>
          <a:p>
            <a:pPr algn="ctr"/>
            <a:r>
              <a:rPr lang="en-US" sz="1600" dirty="0"/>
              <a:t>8 x 12 elements on 50 ft rotating tower</a:t>
            </a:r>
          </a:p>
        </p:txBody>
      </p:sp>
      <p:pic>
        <p:nvPicPr>
          <p:cNvPr id="6" name="Picture 5" descr="A sign on a wood surface&#10;&#10;AI-generated content may be incorrect.">
            <a:extLst>
              <a:ext uri="{FF2B5EF4-FFF2-40B4-BE49-F238E27FC236}">
                <a16:creationId xmlns:a16="http://schemas.microsoft.com/office/drawing/2014/main" id="{5D0D39BD-3231-567F-0FEB-DA5F9ECAC9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2990" y="83750"/>
            <a:ext cx="2018833" cy="125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95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2292D-A5A6-DC2A-9884-B4613C19D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07D74-B0CC-8A6D-86AC-48DFB192A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76" y="114775"/>
            <a:ext cx="11737364" cy="94141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/>
              <a:t>Bigger is not always better – These were just too big</a:t>
            </a:r>
          </a:p>
        </p:txBody>
      </p:sp>
      <p:pic>
        <p:nvPicPr>
          <p:cNvPr id="7" name="Picture 6" descr="A antenna on a roof&#10;&#10;AI-generated content may be incorrect.">
            <a:extLst>
              <a:ext uri="{FF2B5EF4-FFF2-40B4-BE49-F238E27FC236}">
                <a16:creationId xmlns:a16="http://schemas.microsoft.com/office/drawing/2014/main" id="{3AE72B52-2C7D-6552-3828-7927FAFA3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269" y="1148173"/>
            <a:ext cx="3415462" cy="4980880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26CA252-502D-1EB5-1705-2251BF9EF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1" y="1148173"/>
            <a:ext cx="3902824" cy="514432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Antennas were very narrow beamwidth and hard to aim at distant stations</a:t>
            </a:r>
          </a:p>
          <a:p>
            <a:r>
              <a:rPr lang="en-US" dirty="0"/>
              <a:t>High antennas = low radiation angle</a:t>
            </a:r>
          </a:p>
          <a:p>
            <a:r>
              <a:rPr lang="en-US" dirty="0"/>
              <a:t>We could work Europe and West Coast on these antennas … but we could not work the locals</a:t>
            </a:r>
          </a:p>
          <a:p>
            <a:endParaRPr lang="en-US" dirty="0"/>
          </a:p>
          <a:p>
            <a:r>
              <a:rPr lang="en-US" dirty="0"/>
              <a:t>Our solution – lower and smaller antennas</a:t>
            </a:r>
          </a:p>
          <a:p>
            <a:r>
              <a:rPr lang="en-US" dirty="0"/>
              <a:t>Design for cleanest pattern versus maximum gain</a:t>
            </a:r>
          </a:p>
          <a:p>
            <a:r>
              <a:rPr lang="en-US" dirty="0"/>
              <a:t>Position on mountain to achieve ground gain</a:t>
            </a:r>
          </a:p>
          <a:p>
            <a:endParaRPr lang="en-US" dirty="0"/>
          </a:p>
          <a:p>
            <a:r>
              <a:rPr lang="en-US" dirty="0"/>
              <a:t>Much easier to erect for a contest weekend</a:t>
            </a:r>
          </a:p>
          <a:p>
            <a:r>
              <a:rPr lang="en-US" dirty="0"/>
              <a:t>More appropriate for a home station!</a:t>
            </a:r>
          </a:p>
        </p:txBody>
      </p:sp>
      <p:pic>
        <p:nvPicPr>
          <p:cNvPr id="14" name="Picture 13" descr="A large antenna on a metal pole&#10;&#10;AI-generated content may be incorrect.">
            <a:extLst>
              <a:ext uri="{FF2B5EF4-FFF2-40B4-BE49-F238E27FC236}">
                <a16:creationId xmlns:a16="http://schemas.microsoft.com/office/drawing/2014/main" id="{7D77DBBA-730C-70E4-E3B4-E07DB9FAE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2018" y="1148173"/>
            <a:ext cx="3735660" cy="49808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EA8FD3-3D06-D74C-A33D-F06072EE0837}"/>
              </a:ext>
            </a:extLst>
          </p:cNvPr>
          <p:cNvSpPr txBox="1"/>
          <p:nvPr/>
        </p:nvSpPr>
        <p:spPr>
          <a:xfrm>
            <a:off x="4282009" y="6221036"/>
            <a:ext cx="3627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old W2SZ/1 6-Meter Main Array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E7F5DD-AA34-5DCF-DD79-A2712B51EAA3}"/>
              </a:ext>
            </a:extLst>
          </p:cNvPr>
          <p:cNvSpPr txBox="1"/>
          <p:nvPr/>
        </p:nvSpPr>
        <p:spPr>
          <a:xfrm>
            <a:off x="8289697" y="6224025"/>
            <a:ext cx="374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new W2SZ/1 6-Meter Main Array </a:t>
            </a:r>
          </a:p>
        </p:txBody>
      </p:sp>
    </p:spTree>
    <p:extLst>
      <p:ext uri="{BB962C8B-B14F-4D97-AF65-F5344CB8AC3E}">
        <p14:creationId xmlns:p14="http://schemas.microsoft.com/office/powerpoint/2010/main" val="2559159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09722-A590-6ECD-217D-1515BD174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E50AE-4D57-7E34-96FA-74DE59630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76" y="114775"/>
            <a:ext cx="11737364" cy="94141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/>
              <a:t>6 meter tomato stake </a:t>
            </a:r>
            <a:r>
              <a:rPr lang="en-US" sz="2800" dirty="0" err="1"/>
              <a:t>yagi</a:t>
            </a:r>
            <a:endParaRPr lang="en-US" sz="2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D456AB-7F50-7379-4B7E-F70ACF37A6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9033" y="312737"/>
            <a:ext cx="4793396" cy="6430487"/>
          </a:xfrm>
        </p:spPr>
      </p:pic>
      <p:pic>
        <p:nvPicPr>
          <p:cNvPr id="7" name="Picture 6" descr="A close-up of a device&#10;&#10;AI-generated content may be incorrect.">
            <a:extLst>
              <a:ext uri="{FF2B5EF4-FFF2-40B4-BE49-F238E27FC236}">
                <a16:creationId xmlns:a16="http://schemas.microsoft.com/office/drawing/2014/main" id="{46635C29-3D6F-397B-1F8E-B39FFEB72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065" y="3800349"/>
            <a:ext cx="3582105" cy="27254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C9F273-BE77-214F-F4E5-FE8EA5D18A4C}"/>
              </a:ext>
            </a:extLst>
          </p:cNvPr>
          <p:cNvSpPr txBox="1"/>
          <p:nvPr/>
        </p:nvSpPr>
        <p:spPr>
          <a:xfrm>
            <a:off x="189571" y="1056190"/>
            <a:ext cx="63774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Tapa is tomato based!  The Tomato Stake Antenna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Designed and built by Fred Lass, K2TR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Fred is a charter member of our Mount Greylock Expeditionary Force (MGEF) VHF/UHF Contest Group – W2SZ/1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Many years back, Fred noted that W2SZ had a “hole” in our grid map at approximately 700 miles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Our antennas were too high and too low angle to work those stations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8FE13C-744F-1B72-19C6-1A11BFF420AE}"/>
              </a:ext>
            </a:extLst>
          </p:cNvPr>
          <p:cNvSpPr txBox="1"/>
          <p:nvPr/>
        </p:nvSpPr>
        <p:spPr>
          <a:xfrm>
            <a:off x="189571" y="4157901"/>
            <a:ext cx="30691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Fred designed this “cheap </a:t>
            </a:r>
            <a:r>
              <a:rPr lang="en-US" dirty="0" err="1"/>
              <a:t>yagi</a:t>
            </a:r>
            <a:r>
              <a:rPr lang="en-US" dirty="0"/>
              <a:t>” by adapting published designs for “clean </a:t>
            </a:r>
            <a:r>
              <a:rPr lang="en-US" dirty="0" err="1"/>
              <a:t>yagis</a:t>
            </a:r>
            <a:r>
              <a:rPr lang="en-US" dirty="0"/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most expensive components are the fiberglass tomato stakes (from Amazon) and the molded plastic clamps 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44066E-93B0-B25B-C8AF-940DA1C76207}"/>
              </a:ext>
            </a:extLst>
          </p:cNvPr>
          <p:cNvSpPr txBox="1"/>
          <p:nvPr/>
        </p:nvSpPr>
        <p:spPr>
          <a:xfrm>
            <a:off x="4029181" y="6525755"/>
            <a:ext cx="25378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Used with permission from Fred Lass, K2TR</a:t>
            </a:r>
          </a:p>
        </p:txBody>
      </p:sp>
    </p:spTree>
    <p:extLst>
      <p:ext uri="{BB962C8B-B14F-4D97-AF65-F5344CB8AC3E}">
        <p14:creationId xmlns:p14="http://schemas.microsoft.com/office/powerpoint/2010/main" val="3514577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DB9CAA4-1800-4119-B706-1E29BE1E70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95605" y="5468112"/>
            <a:ext cx="1393220" cy="1389888"/>
          </a:xfrm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Spanish Tapas | Leavitt Group News &amp; Publications">
            <a:extLst>
              <a:ext uri="{FF2B5EF4-FFF2-40B4-BE49-F238E27FC236}">
                <a16:creationId xmlns:a16="http://schemas.microsoft.com/office/drawing/2014/main" id="{0D64B845-FB9A-4ED7-F2A3-B873BD4F6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7956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3CEE6D-8BBF-43BA-9D9A-250808B1C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9629" y="3585751"/>
            <a:ext cx="3559628" cy="1024759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Antenna Tapas – What the heck?!?</a:t>
            </a:r>
          </a:p>
        </p:txBody>
      </p:sp>
    </p:spTree>
    <p:extLst>
      <p:ext uri="{BB962C8B-B14F-4D97-AF65-F5344CB8AC3E}">
        <p14:creationId xmlns:p14="http://schemas.microsoft.com/office/powerpoint/2010/main" val="1983387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B50C5-A8F4-9B8E-63B2-ED0F71E55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63A56-2B58-1459-593D-B5C30618A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76" y="114775"/>
            <a:ext cx="11737364" cy="94141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/>
              <a:t>Six Meter Low </a:t>
            </a:r>
            <a:r>
              <a:rPr lang="en-US" sz="2800" dirty="0" err="1"/>
              <a:t>yagis</a:t>
            </a:r>
            <a:r>
              <a:rPr lang="en-US" sz="2800" dirty="0"/>
              <a:t> – The tomato stake </a:t>
            </a:r>
            <a:r>
              <a:rPr lang="en-US" sz="2800" dirty="0" err="1"/>
              <a:t>yagi</a:t>
            </a:r>
            <a:r>
              <a:rPr lang="en-US" sz="2800" dirty="0"/>
              <a:t> deployed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834EA9-B3B7-C6EE-2236-A002639B2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830" y="933966"/>
            <a:ext cx="4963436" cy="5695434"/>
          </a:xfrm>
        </p:spPr>
        <p:txBody>
          <a:bodyPr>
            <a:normAutofit/>
          </a:bodyPr>
          <a:lstStyle/>
          <a:p>
            <a:r>
              <a:rPr lang="en-US" sz="2000" dirty="0"/>
              <a:t>Primary Stack (6 </a:t>
            </a:r>
            <a:r>
              <a:rPr lang="en-US" sz="2000" dirty="0" err="1"/>
              <a:t>ele</a:t>
            </a:r>
            <a:r>
              <a:rPr lang="en-US" sz="2000" dirty="0"/>
              <a:t> / 6 </a:t>
            </a:r>
            <a:r>
              <a:rPr lang="en-US" sz="2000" dirty="0" err="1"/>
              <a:t>ele</a:t>
            </a:r>
            <a:r>
              <a:rPr lang="en-US" sz="2000" dirty="0"/>
              <a:t>) with optimized F/B and F/R with full rotation</a:t>
            </a:r>
          </a:p>
          <a:p>
            <a:r>
              <a:rPr lang="en-US" sz="2000" dirty="0"/>
              <a:t>Tomato Stack #1 low to ground, fixed pointing, located to achieve ground gain to Southwest </a:t>
            </a:r>
          </a:p>
          <a:p>
            <a:r>
              <a:rPr lang="en-US" sz="2000" dirty="0"/>
              <a:t>Tomato Stack #2 low to ground, fixed pointing, located to achieve ground gain to West / Northwest … </a:t>
            </a:r>
          </a:p>
          <a:p>
            <a:endParaRPr lang="en-US" sz="2000" dirty="0"/>
          </a:p>
          <a:p>
            <a:r>
              <a:rPr lang="en-US" sz="2000" dirty="0"/>
              <a:t>Typical Configuration </a:t>
            </a:r>
          </a:p>
          <a:p>
            <a:pPr lvl="1"/>
            <a:r>
              <a:rPr lang="en-US" sz="1800" dirty="0"/>
              <a:t>Primary Stack for SSB/CW </a:t>
            </a:r>
          </a:p>
          <a:p>
            <a:pPr lvl="1"/>
            <a:r>
              <a:rPr lang="en-US" sz="1800" dirty="0"/>
              <a:t>Tomato Stack #1 for FT8 to SW</a:t>
            </a:r>
          </a:p>
          <a:p>
            <a:pPr lvl="1"/>
            <a:r>
              <a:rPr lang="en-US" sz="1800" dirty="0"/>
              <a:t>Tomato Stack #2 for FT8 to W and NW</a:t>
            </a:r>
          </a:p>
          <a:p>
            <a:endParaRPr lang="en-US" sz="2000" dirty="0"/>
          </a:p>
        </p:txBody>
      </p:sp>
      <p:pic>
        <p:nvPicPr>
          <p:cNvPr id="9" name="Picture 8" descr="A trail with a group of antennas and trees&#10;&#10;AI-generated content may be incorrect.">
            <a:extLst>
              <a:ext uri="{FF2B5EF4-FFF2-40B4-BE49-F238E27FC236}">
                <a16:creationId xmlns:a16="http://schemas.microsoft.com/office/drawing/2014/main" id="{54DA64E6-C2D5-709E-3053-46D268678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2112" y="874165"/>
            <a:ext cx="1867782" cy="2490376"/>
          </a:xfrm>
          <a:prstGeom prst="rect">
            <a:avLst/>
          </a:prstGeom>
        </p:spPr>
      </p:pic>
      <p:pic>
        <p:nvPicPr>
          <p:cNvPr id="11" name="Picture 10" descr="A long shot of a road&#10;&#10;AI-generated content may be incorrect.">
            <a:extLst>
              <a:ext uri="{FF2B5EF4-FFF2-40B4-BE49-F238E27FC236}">
                <a16:creationId xmlns:a16="http://schemas.microsoft.com/office/drawing/2014/main" id="{7D83EA65-7024-20E5-C0CC-7A4B1FB8E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112" y="3905958"/>
            <a:ext cx="1867782" cy="2490376"/>
          </a:xfrm>
          <a:prstGeom prst="rect">
            <a:avLst/>
          </a:prstGeom>
        </p:spPr>
      </p:pic>
      <p:pic>
        <p:nvPicPr>
          <p:cNvPr id="21" name="Picture 20" descr="A person climbing on a antenna&#10;&#10;AI-generated content may be incorrect.">
            <a:extLst>
              <a:ext uri="{FF2B5EF4-FFF2-40B4-BE49-F238E27FC236}">
                <a16:creationId xmlns:a16="http://schemas.microsoft.com/office/drawing/2014/main" id="{A01DA04E-3A30-7F22-28CD-930993C1E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667" y="874165"/>
            <a:ext cx="1867782" cy="2490376"/>
          </a:xfrm>
          <a:prstGeom prst="rect">
            <a:avLst/>
          </a:prstGeom>
        </p:spPr>
      </p:pic>
      <p:pic>
        <p:nvPicPr>
          <p:cNvPr id="25" name="Picture 24" descr="A fenced yard with trees and a building&#10;&#10;AI-generated content may be incorrect.">
            <a:extLst>
              <a:ext uri="{FF2B5EF4-FFF2-40B4-BE49-F238E27FC236}">
                <a16:creationId xmlns:a16="http://schemas.microsoft.com/office/drawing/2014/main" id="{2C252AF8-B21E-1307-6396-9C0A22EAA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9814" y="869507"/>
            <a:ext cx="1867783" cy="2490377"/>
          </a:xfrm>
          <a:prstGeom prst="rect">
            <a:avLst/>
          </a:prstGeom>
        </p:spPr>
      </p:pic>
      <p:pic>
        <p:nvPicPr>
          <p:cNvPr id="27" name="Picture 26" descr="A tall metal tower in front of a building&#10;&#10;AI-generated content may be incorrect.">
            <a:extLst>
              <a:ext uri="{FF2B5EF4-FFF2-40B4-BE49-F238E27FC236}">
                <a16:creationId xmlns:a16="http://schemas.microsoft.com/office/drawing/2014/main" id="{FDB39242-ECC0-CD91-8297-F5C4559E21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9814" y="3905958"/>
            <a:ext cx="1867782" cy="249037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66CD3AD-CBBF-310A-780A-A324A52B7B2E}"/>
              </a:ext>
            </a:extLst>
          </p:cNvPr>
          <p:cNvSpPr txBox="1"/>
          <p:nvPr/>
        </p:nvSpPr>
        <p:spPr>
          <a:xfrm>
            <a:off x="8031598" y="3364541"/>
            <a:ext cx="150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Tomato Stack #1 </a:t>
            </a:r>
          </a:p>
          <a:p>
            <a:pPr algn="ctr"/>
            <a:r>
              <a:rPr lang="en-US" sz="1200" dirty="0"/>
              <a:t>(before modification)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9BE39E4-71ED-4172-C977-BA1FFA11351C}"/>
              </a:ext>
            </a:extLst>
          </p:cNvPr>
          <p:cNvSpPr txBox="1"/>
          <p:nvPr/>
        </p:nvSpPr>
        <p:spPr>
          <a:xfrm>
            <a:off x="8141371" y="6396333"/>
            <a:ext cx="1399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Tomato Stack #1 </a:t>
            </a:r>
          </a:p>
          <a:p>
            <a:pPr algn="ctr"/>
            <a:r>
              <a:rPr lang="en-US" sz="1200" dirty="0"/>
              <a:t>(after modification)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5E7DF9F-368A-4D60-B95E-C4058F6F0359}"/>
              </a:ext>
            </a:extLst>
          </p:cNvPr>
          <p:cNvSpPr txBox="1"/>
          <p:nvPr/>
        </p:nvSpPr>
        <p:spPr>
          <a:xfrm>
            <a:off x="5679415" y="3364541"/>
            <a:ext cx="1938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Primary Stack</a:t>
            </a:r>
          </a:p>
          <a:p>
            <a:pPr algn="ctr"/>
            <a:r>
              <a:rPr lang="en-US" sz="1200" dirty="0"/>
              <a:t>6 </a:t>
            </a:r>
            <a:r>
              <a:rPr lang="en-US" sz="1200" dirty="0" err="1"/>
              <a:t>el</a:t>
            </a:r>
            <a:r>
              <a:rPr lang="en-US" sz="1200" dirty="0"/>
              <a:t> / 6 </a:t>
            </a:r>
            <a:r>
              <a:rPr lang="en-US" sz="1200" dirty="0" err="1"/>
              <a:t>el</a:t>
            </a:r>
            <a:r>
              <a:rPr lang="en-US" sz="1200" dirty="0"/>
              <a:t> on mountain peak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6D57A0-575A-5F6F-85B6-86E4459E01D1}"/>
              </a:ext>
            </a:extLst>
          </p:cNvPr>
          <p:cNvSpPr txBox="1"/>
          <p:nvPr/>
        </p:nvSpPr>
        <p:spPr>
          <a:xfrm>
            <a:off x="10300361" y="3389136"/>
            <a:ext cx="1246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Tomato Stack #2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8A2CDC2-0D4E-E9F3-EC0F-0B66C590776D}"/>
              </a:ext>
            </a:extLst>
          </p:cNvPr>
          <p:cNvSpPr txBox="1"/>
          <p:nvPr/>
        </p:nvSpPr>
        <p:spPr>
          <a:xfrm>
            <a:off x="10300361" y="6396334"/>
            <a:ext cx="1211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Tomato Stack #2</a:t>
            </a:r>
          </a:p>
          <a:p>
            <a:pPr algn="ctr"/>
            <a:r>
              <a:rPr lang="en-US" sz="1200" dirty="0"/>
              <a:t>Alternate view </a:t>
            </a:r>
          </a:p>
        </p:txBody>
      </p:sp>
    </p:spTree>
    <p:extLst>
      <p:ext uri="{BB962C8B-B14F-4D97-AF65-F5344CB8AC3E}">
        <p14:creationId xmlns:p14="http://schemas.microsoft.com/office/powerpoint/2010/main" val="3849173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CFBAD-D0BA-1BBA-2B37-14A5B58E2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C8461-7AE2-1F73-EF19-8F32B22FE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76" y="114775"/>
            <a:ext cx="11737364" cy="94141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/>
              <a:t>W2SZ/1 – FN32jp Mount Greylock, MA </a:t>
            </a:r>
          </a:p>
        </p:txBody>
      </p:sp>
      <p:pic>
        <p:nvPicPr>
          <p:cNvPr id="5" name="Content Placeholder 4" descr="A computer screen showing a map of the world&#10;&#10;AI-generated content may be incorrect.">
            <a:extLst>
              <a:ext uri="{FF2B5EF4-FFF2-40B4-BE49-F238E27FC236}">
                <a16:creationId xmlns:a16="http://schemas.microsoft.com/office/drawing/2014/main" id="{D51D2739-713C-6C3F-9980-78ADC0BCD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7960" y="4590080"/>
            <a:ext cx="2681104" cy="2010828"/>
          </a:xfrm>
        </p:spPr>
      </p:pic>
      <p:pic>
        <p:nvPicPr>
          <p:cNvPr id="8" name="Picture 7" descr="A group of men sitting at a desk with computers&#10;&#10;AI-generated content may be incorrect.">
            <a:extLst>
              <a:ext uri="{FF2B5EF4-FFF2-40B4-BE49-F238E27FC236}">
                <a16:creationId xmlns:a16="http://schemas.microsoft.com/office/drawing/2014/main" id="{A4F84BA4-6296-05F4-5D8C-0953772A8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1056190"/>
            <a:ext cx="4999683" cy="3754646"/>
          </a:xfrm>
          <a:prstGeom prst="rect">
            <a:avLst/>
          </a:prstGeom>
        </p:spPr>
      </p:pic>
      <p:pic>
        <p:nvPicPr>
          <p:cNvPr id="11" name="Picture 10" descr="A computer screen with a map of the united states&#10;&#10;AI-generated content may be incorrect.">
            <a:extLst>
              <a:ext uri="{FF2B5EF4-FFF2-40B4-BE49-F238E27FC236}">
                <a16:creationId xmlns:a16="http://schemas.microsoft.com/office/drawing/2014/main" id="{A755E05A-C62F-22F4-0E75-4F832ACC7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397" y="716928"/>
            <a:ext cx="5614082" cy="31019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562052-BF39-B555-0647-A9BD7FC429A4}"/>
              </a:ext>
            </a:extLst>
          </p:cNvPr>
          <p:cNvSpPr txBox="1"/>
          <p:nvPr/>
        </p:nvSpPr>
        <p:spPr>
          <a:xfrm flipH="1">
            <a:off x="312936" y="4851591"/>
            <a:ext cx="4999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W2SZ/1 – 50 MHz K2TR (left) and K2AD (right)</a:t>
            </a:r>
          </a:p>
          <a:p>
            <a:pPr algn="ctr"/>
            <a:r>
              <a:rPr lang="en-US" dirty="0"/>
              <a:t>ARRL September VHF QSO Party 2024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C1039-C89C-DBC1-2658-94098E902094}"/>
              </a:ext>
            </a:extLst>
          </p:cNvPr>
          <p:cNvSpPr txBox="1"/>
          <p:nvPr/>
        </p:nvSpPr>
        <p:spPr>
          <a:xfrm>
            <a:off x="6392544" y="3818912"/>
            <a:ext cx="5663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Calling CQ on FT8 using the SW pointing Tomato Stake Yagi</a:t>
            </a:r>
          </a:p>
          <a:p>
            <a:r>
              <a:rPr lang="en-US" dirty="0"/>
              <a:t>We are being heard … but mostly unattended stations. </a:t>
            </a:r>
            <a:r>
              <a:rPr lang="en-US" dirty="0">
                <a:sym typeface="Wingdings" pitchFamily="2" charset="2"/>
              </a:rPr>
              <a:t>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A81128-D40D-105F-0A73-D340C2FD71DD}"/>
              </a:ext>
            </a:extLst>
          </p:cNvPr>
          <p:cNvSpPr txBox="1"/>
          <p:nvPr/>
        </p:nvSpPr>
        <p:spPr>
          <a:xfrm>
            <a:off x="5868538" y="4851591"/>
            <a:ext cx="34113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predicted Trans Equatorial (TE) propagation … we pointed the Primary Stack south and worked South America</a:t>
            </a:r>
          </a:p>
          <a:p>
            <a:endParaRPr lang="en-US" dirty="0"/>
          </a:p>
          <a:p>
            <a:r>
              <a:rPr lang="en-US" dirty="0"/>
              <a:t>When in doubt, call CQ! </a:t>
            </a:r>
          </a:p>
        </p:txBody>
      </p:sp>
    </p:spTree>
    <p:extLst>
      <p:ext uri="{BB962C8B-B14F-4D97-AF65-F5344CB8AC3E}">
        <p14:creationId xmlns:p14="http://schemas.microsoft.com/office/powerpoint/2010/main" val="334152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4221A-2E6E-6B49-925D-23EF2AAD5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221673"/>
            <a:ext cx="10131425" cy="741218"/>
          </a:xfrm>
        </p:spPr>
        <p:txBody>
          <a:bodyPr>
            <a:normAutofit/>
          </a:bodyPr>
          <a:lstStyle/>
          <a:p>
            <a:r>
              <a:rPr lang="en-US" dirty="0"/>
              <a:t>A throwback to last month – remote </a:t>
            </a:r>
            <a:r>
              <a:rPr lang="en-US" dirty="0" err="1"/>
              <a:t>stationS</a:t>
            </a:r>
            <a:endParaRPr lang="en-US" dirty="0"/>
          </a:p>
        </p:txBody>
      </p:sp>
      <p:pic>
        <p:nvPicPr>
          <p:cNvPr id="8" name="Content Placeholder 7" descr="A map of a mountain&#10;&#10;AI-generated content may be incorrect.">
            <a:extLst>
              <a:ext uri="{FF2B5EF4-FFF2-40B4-BE49-F238E27FC236}">
                <a16:creationId xmlns:a16="http://schemas.microsoft.com/office/drawing/2014/main" id="{F0309EDB-9F83-8311-91A9-3081B717D7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20372" y="2347080"/>
            <a:ext cx="6972590" cy="4393733"/>
          </a:xfrm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97C05408-4BE6-3019-24BA-8CAD2E510E19}"/>
              </a:ext>
            </a:extLst>
          </p:cNvPr>
          <p:cNvSpPr/>
          <p:nvPr/>
        </p:nvSpPr>
        <p:spPr>
          <a:xfrm rot="5663168">
            <a:off x="7658398" y="3367121"/>
            <a:ext cx="422563" cy="111529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587C74CC-591F-E6E7-5E4A-1D5C9E58C042}"/>
              </a:ext>
            </a:extLst>
          </p:cNvPr>
          <p:cNvSpPr/>
          <p:nvPr/>
        </p:nvSpPr>
        <p:spPr>
          <a:xfrm rot="1882079">
            <a:off x="8001786" y="4051595"/>
            <a:ext cx="422563" cy="111529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A98E4BEB-B395-3BBE-1311-B5CC0311E527}"/>
              </a:ext>
            </a:extLst>
          </p:cNvPr>
          <p:cNvSpPr/>
          <p:nvPr/>
        </p:nvSpPr>
        <p:spPr>
          <a:xfrm rot="14163705">
            <a:off x="10341636" y="4043226"/>
            <a:ext cx="422563" cy="111529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89BF070-8E67-8081-BE42-B900128B69AD}"/>
              </a:ext>
            </a:extLst>
          </p:cNvPr>
          <p:cNvSpPr/>
          <p:nvPr/>
        </p:nvSpPr>
        <p:spPr>
          <a:xfrm>
            <a:off x="9389499" y="4144269"/>
            <a:ext cx="533004" cy="537224"/>
          </a:xfrm>
          <a:prstGeom prst="ellipse">
            <a:avLst/>
          </a:prstGeom>
          <a:solidFill>
            <a:srgbClr val="00B050">
              <a:alpha val="5601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road with trees in the background&#10;&#10;AI-generated content may be incorrect.">
            <a:extLst>
              <a:ext uri="{FF2B5EF4-FFF2-40B4-BE49-F238E27FC236}">
                <a16:creationId xmlns:a16="http://schemas.microsoft.com/office/drawing/2014/main" id="{BF76DF74-F50D-2AD6-0A28-6AEF7C9DD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408" y="4276036"/>
            <a:ext cx="1776461" cy="2368614"/>
          </a:xfrm>
          <a:prstGeom prst="rect">
            <a:avLst/>
          </a:prstGeom>
        </p:spPr>
      </p:pic>
      <p:pic>
        <p:nvPicPr>
          <p:cNvPr id="17" name="Picture 16" descr="A sign with a building in the background&#10;&#10;AI-generated content may be incorrect.">
            <a:extLst>
              <a:ext uri="{FF2B5EF4-FFF2-40B4-BE49-F238E27FC236}">
                <a16:creationId xmlns:a16="http://schemas.microsoft.com/office/drawing/2014/main" id="{BA226514-9563-A8C3-7300-50864BD18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408" y="1809463"/>
            <a:ext cx="1794300" cy="2368614"/>
          </a:xfrm>
          <a:prstGeom prst="rect">
            <a:avLst/>
          </a:prstGeom>
        </p:spPr>
      </p:pic>
      <p:pic>
        <p:nvPicPr>
          <p:cNvPr id="18" name="Picture 17" descr="A house with trees and a radio antenna&#10;&#10;AI-generated content may be incorrect.">
            <a:extLst>
              <a:ext uri="{FF2B5EF4-FFF2-40B4-BE49-F238E27FC236}">
                <a16:creationId xmlns:a16="http://schemas.microsoft.com/office/drawing/2014/main" id="{1EB59CAB-17A6-0BF2-1957-1A900F060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17" y="1809463"/>
            <a:ext cx="2274031" cy="30320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35E3EA0-86BB-54D1-7CD2-D032BD4448F3}"/>
              </a:ext>
            </a:extLst>
          </p:cNvPr>
          <p:cNvSpPr txBox="1"/>
          <p:nvPr/>
        </p:nvSpPr>
        <p:spPr>
          <a:xfrm>
            <a:off x="5034552" y="887490"/>
            <a:ext cx="5612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Remote Station 1 approx. 500 feet WEST from the Primary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Elecraft</a:t>
            </a:r>
            <a:r>
              <a:rPr lang="en-US" dirty="0"/>
              <a:t> K3 or </a:t>
            </a:r>
            <a:r>
              <a:rPr lang="en-US" dirty="0" err="1"/>
              <a:t>Yaesu</a:t>
            </a:r>
            <a:r>
              <a:rPr lang="en-US" dirty="0"/>
              <a:t> FT-DX10 with KPA1500 amplifier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E9ACAF-10F0-19A5-3584-E7AE19661389}"/>
              </a:ext>
            </a:extLst>
          </p:cNvPr>
          <p:cNvSpPr txBox="1"/>
          <p:nvPr/>
        </p:nvSpPr>
        <p:spPr>
          <a:xfrm>
            <a:off x="5034552" y="1590837"/>
            <a:ext cx="5761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Remote Station  2 approx. 500 feet SOUTH from the Primary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Yaesu</a:t>
            </a:r>
            <a:r>
              <a:rPr lang="en-US" dirty="0"/>
              <a:t> FT-DX10 with Homebrew 1500w amplifier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336C09-6284-BA25-A6B9-4B57181ACBDE}"/>
              </a:ext>
            </a:extLst>
          </p:cNvPr>
          <p:cNvSpPr txBox="1"/>
          <p:nvPr/>
        </p:nvSpPr>
        <p:spPr>
          <a:xfrm>
            <a:off x="6924516" y="4157513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Remote Station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0F3E5D-18F3-0711-C6EC-A385B8263FB8}"/>
              </a:ext>
            </a:extLst>
          </p:cNvPr>
          <p:cNvSpPr txBox="1"/>
          <p:nvPr/>
        </p:nvSpPr>
        <p:spPr>
          <a:xfrm>
            <a:off x="9656001" y="3773505"/>
            <a:ext cx="1127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Main Station 6/6 Stack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5EF265-5B02-1A51-A21D-E806C4F79138}"/>
              </a:ext>
            </a:extLst>
          </p:cNvPr>
          <p:cNvSpPr txBox="1"/>
          <p:nvPr/>
        </p:nvSpPr>
        <p:spPr>
          <a:xfrm>
            <a:off x="10041080" y="4904120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Remote Station 2</a:t>
            </a: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C329E2E7-748A-7CE8-6D89-C649C078FBB3}"/>
              </a:ext>
            </a:extLst>
          </p:cNvPr>
          <p:cNvSpPr/>
          <p:nvPr/>
        </p:nvSpPr>
        <p:spPr>
          <a:xfrm flipH="1">
            <a:off x="3488145" y="2490157"/>
            <a:ext cx="1406525" cy="25861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60 GHz link</a:t>
            </a: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8BA17139-4369-C87D-C0BB-F1FDF7F1CB59}"/>
              </a:ext>
            </a:extLst>
          </p:cNvPr>
          <p:cNvSpPr/>
          <p:nvPr/>
        </p:nvSpPr>
        <p:spPr>
          <a:xfrm flipH="1">
            <a:off x="3457084" y="5171597"/>
            <a:ext cx="1258942" cy="2502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60 GHz link</a:t>
            </a:r>
          </a:p>
        </p:txBody>
      </p:sp>
      <p:pic>
        <p:nvPicPr>
          <p:cNvPr id="26" name="Picture 25" descr="A sign on a wood surface&#10;&#10;AI-generated content may be incorrect.">
            <a:extLst>
              <a:ext uri="{FF2B5EF4-FFF2-40B4-BE49-F238E27FC236}">
                <a16:creationId xmlns:a16="http://schemas.microsoft.com/office/drawing/2014/main" id="{298EABA8-1AF9-B4FD-7128-CE30C3C4E5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100" y="5188225"/>
            <a:ext cx="2329348" cy="144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85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5415A-C84F-7AAE-6334-7B912599A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8FB56-DB15-F96F-1ACA-E9AE53247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334BBA8-6C67-0FB2-052E-23ADE1353D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798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7CBA5-261E-A3EF-F51C-8A28DDAEB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9516D-41B6-2225-A573-1838E9F21A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0661" y="1413880"/>
            <a:ext cx="6742578" cy="1716946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I’ll take, </a:t>
            </a:r>
            <a:br>
              <a:rPr lang="en-US" sz="3600" dirty="0"/>
            </a:br>
            <a:r>
              <a:rPr lang="en-US" sz="3600" dirty="0"/>
              <a:t>“HF Antennas for $800 Alex”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6AF4A2F-43C6-F456-749B-52409CA72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4" y="1413880"/>
            <a:ext cx="3997361" cy="4016040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E102C75E-87AE-C1D3-BDD0-9131FA48B0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is something other than a dipole</a:t>
            </a:r>
          </a:p>
        </p:txBody>
      </p:sp>
    </p:spTree>
    <p:extLst>
      <p:ext uri="{BB962C8B-B14F-4D97-AF65-F5344CB8AC3E}">
        <p14:creationId xmlns:p14="http://schemas.microsoft.com/office/powerpoint/2010/main" val="2348203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F0B8B-A51D-869E-99D7-6149A7527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A3C84-3292-1463-5F62-69870DF0B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066" y="114775"/>
            <a:ext cx="11377474" cy="94141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/>
              <a:t>Inverted L</a:t>
            </a:r>
          </a:p>
        </p:txBody>
      </p:sp>
      <p:pic>
        <p:nvPicPr>
          <p:cNvPr id="8" name="Content Placeholder 7" descr="A diagram of a rectangular object&#10;&#10;AI-generated content may be incorrect.">
            <a:extLst>
              <a:ext uri="{FF2B5EF4-FFF2-40B4-BE49-F238E27FC236}">
                <a16:creationId xmlns:a16="http://schemas.microsoft.com/office/drawing/2014/main" id="{9E76A313-9058-754D-BDCE-1C0DAEBC36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3539" y="2864870"/>
            <a:ext cx="5675935" cy="3649662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F483BE-A158-1C47-BEBE-DE4BC7C4F00F}"/>
              </a:ext>
            </a:extLst>
          </p:cNvPr>
          <p:cNvSpPr txBox="1"/>
          <p:nvPr/>
        </p:nvSpPr>
        <p:spPr>
          <a:xfrm>
            <a:off x="420066" y="1479271"/>
            <a:ext cx="56759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 plan to install an Inverted L at my new QTH</a:t>
            </a:r>
          </a:p>
          <a:p>
            <a:r>
              <a:rPr lang="en-US" sz="2000" dirty="0"/>
              <a:t>	Vertical to the peak of the two-story house</a:t>
            </a:r>
          </a:p>
          <a:p>
            <a:r>
              <a:rPr lang="en-US" sz="2000" dirty="0"/>
              <a:t>	Horizontal to a tree about 150 feet away</a:t>
            </a:r>
          </a:p>
          <a:p>
            <a:endParaRPr lang="en-US" sz="2000" dirty="0"/>
          </a:p>
          <a:p>
            <a:r>
              <a:rPr lang="en-US" sz="2000" dirty="0"/>
              <a:t>Antenna tuner outside house at ground level</a:t>
            </a:r>
          </a:p>
          <a:p>
            <a:endParaRPr lang="en-US" sz="2000" dirty="0"/>
          </a:p>
          <a:p>
            <a:r>
              <a:rPr lang="en-US" sz="2000" dirty="0"/>
              <a:t>At least four ground radials</a:t>
            </a:r>
          </a:p>
          <a:p>
            <a:endParaRPr lang="en-US" sz="2000" dirty="0"/>
          </a:p>
          <a:p>
            <a:r>
              <a:rPr lang="en-US" sz="2000" dirty="0"/>
              <a:t>Let’s see how it works?</a:t>
            </a:r>
          </a:p>
          <a:p>
            <a:r>
              <a:rPr lang="en-US" sz="2000" dirty="0"/>
              <a:t>Wire is (somewhat) cheap and easy to build </a:t>
            </a:r>
          </a:p>
        </p:txBody>
      </p:sp>
    </p:spTree>
    <p:extLst>
      <p:ext uri="{BB962C8B-B14F-4D97-AF65-F5344CB8AC3E}">
        <p14:creationId xmlns:p14="http://schemas.microsoft.com/office/powerpoint/2010/main" val="1748713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3D734-536F-0B15-5123-7265288DB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E3A2F-6AB7-5F91-755F-7BB2D041A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0661" y="1413880"/>
            <a:ext cx="6742578" cy="1716946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The higher the antenna the better?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F34840E-8811-C0A4-0770-0BC60FC78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4" y="1413880"/>
            <a:ext cx="3997361" cy="4016040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4E3E2E82-373E-7B1E-9BA6-E37664701E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Well, sometimes</a:t>
            </a:r>
          </a:p>
        </p:txBody>
      </p:sp>
    </p:spTree>
    <p:extLst>
      <p:ext uri="{BB962C8B-B14F-4D97-AF65-F5344CB8AC3E}">
        <p14:creationId xmlns:p14="http://schemas.microsoft.com/office/powerpoint/2010/main" val="227718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7F62C-2180-85B7-E0C1-939472C40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32936-86EB-AB62-C05A-0435246E5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76" y="114775"/>
            <a:ext cx="11737364" cy="94141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/>
              <a:t>Antenna Height Above ground level – Antenna HAGL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5E766B-EEE1-68B3-EC83-2289AC238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61" y="6053382"/>
            <a:ext cx="8631617" cy="68984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Check out this presentation by Jon Platt, W0ZQ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https://nlrs.club/docs/2015_Aurora/2015_AU_W0ZQ_Homebrewing%20VHF%20antennas.pdf</a:t>
            </a:r>
            <a:r>
              <a:rPr lang="en-US" dirty="0"/>
              <a:t> </a:t>
            </a:r>
          </a:p>
        </p:txBody>
      </p:sp>
      <p:pic>
        <p:nvPicPr>
          <p:cNvPr id="8" name="Picture 7" descr="A diagram of an antenna&#10;&#10;AI-generated content may be incorrect.">
            <a:extLst>
              <a:ext uri="{FF2B5EF4-FFF2-40B4-BE49-F238E27FC236}">
                <a16:creationId xmlns:a16="http://schemas.microsoft.com/office/drawing/2014/main" id="{706356B5-F717-C701-A762-099C2195D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54" y="3826453"/>
            <a:ext cx="2885142" cy="2163255"/>
          </a:xfrm>
          <a:prstGeom prst="rect">
            <a:avLst/>
          </a:prstGeom>
        </p:spPr>
      </p:pic>
      <p:pic>
        <p:nvPicPr>
          <p:cNvPr id="10" name="Picture 9" descr="A diagram of an antenna&#10;&#10;AI-generated content may be incorrect.">
            <a:extLst>
              <a:ext uri="{FF2B5EF4-FFF2-40B4-BE49-F238E27FC236}">
                <a16:creationId xmlns:a16="http://schemas.microsoft.com/office/drawing/2014/main" id="{7722885D-B8C1-1BDC-39FE-6BE5EDC1F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082" y="3834869"/>
            <a:ext cx="2885142" cy="2158460"/>
          </a:xfrm>
          <a:prstGeom prst="rect">
            <a:avLst/>
          </a:prstGeom>
        </p:spPr>
      </p:pic>
      <p:pic>
        <p:nvPicPr>
          <p:cNvPr id="12" name="Picture 11" descr="A diagram of an antenna&#10;&#10;AI-generated content may be incorrect.">
            <a:extLst>
              <a:ext uri="{FF2B5EF4-FFF2-40B4-BE49-F238E27FC236}">
                <a16:creationId xmlns:a16="http://schemas.microsoft.com/office/drawing/2014/main" id="{1D6F219E-A84A-ABD8-7F4A-E14D746B63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3768" y="3834238"/>
            <a:ext cx="2867566" cy="2158460"/>
          </a:xfrm>
          <a:prstGeom prst="rect">
            <a:avLst/>
          </a:prstGeom>
        </p:spPr>
      </p:pic>
      <p:pic>
        <p:nvPicPr>
          <p:cNvPr id="14" name="Picture 13" descr="A diagram of a radio wave&#10;&#10;AI-generated content may be incorrect.">
            <a:extLst>
              <a:ext uri="{FF2B5EF4-FFF2-40B4-BE49-F238E27FC236}">
                <a16:creationId xmlns:a16="http://schemas.microsoft.com/office/drawing/2014/main" id="{468FBF7D-0484-D70F-8D1D-F3E50C0650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5878" y="3834238"/>
            <a:ext cx="2867566" cy="21554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8B37E86-0DA5-9129-2CA8-04442A1C5A30}"/>
              </a:ext>
            </a:extLst>
          </p:cNvPr>
          <p:cNvSpPr txBox="1"/>
          <p:nvPr/>
        </p:nvSpPr>
        <p:spPr>
          <a:xfrm>
            <a:off x="590459" y="1116243"/>
            <a:ext cx="117584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K2AD $0.02 worth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high antennas will have a lower radiation 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Great for long distance contacts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Lower antennas will have a higher radiation 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Shorter distance contacts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 your antenna aimed at the ionized layer that will bounce your signal to work that new grid or new DX?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Don’t forget about ground gain</a:t>
            </a: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3861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32809-EEAC-47F6-B4BE-1065A95F8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Coffee time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BE5CA0-1167-47AD-9D57-5649DF5DA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5714999" cy="29209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Questions?</a:t>
            </a:r>
          </a:p>
          <a:p>
            <a:endParaRPr lang="en-US" sz="3200" dirty="0"/>
          </a:p>
          <a:p>
            <a:pPr marL="0" indent="0">
              <a:buNone/>
            </a:pPr>
            <a:r>
              <a:rPr lang="en-US" sz="3200" dirty="0"/>
              <a:t>Thank you for listening de K2AD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4D04D7E8-5667-F042-9A45-002EECB392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95605" y="5468112"/>
            <a:ext cx="1393220" cy="1389888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 descr="A cup of coffee with a spoon&#10;&#10;AI-generated content may be incorrect.">
            <a:extLst>
              <a:ext uri="{FF2B5EF4-FFF2-40B4-BE49-F238E27FC236}">
                <a16:creationId xmlns:a16="http://schemas.microsoft.com/office/drawing/2014/main" id="{CFE7B41B-723F-4860-D492-F0292AD54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269" y="2695061"/>
            <a:ext cx="2797085" cy="3729446"/>
          </a:xfrm>
          <a:prstGeom prst="rect">
            <a:avLst/>
          </a:prstGeom>
        </p:spPr>
      </p:pic>
      <p:pic>
        <p:nvPicPr>
          <p:cNvPr id="9" name="Picture 8" descr="A sign on a wood surface&#10;&#10;AI-generated content may be incorrect.">
            <a:extLst>
              <a:ext uri="{FF2B5EF4-FFF2-40B4-BE49-F238E27FC236}">
                <a16:creationId xmlns:a16="http://schemas.microsoft.com/office/drawing/2014/main" id="{B1D29675-E595-1C5F-8DBD-88F365BAB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028" y="4974628"/>
            <a:ext cx="2329348" cy="144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554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0909A-C638-507E-04DA-744C6BBF2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EE36D-3C19-BFD2-1356-2A3DF7D22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76" y="114775"/>
            <a:ext cx="11737364" cy="94141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 err="1"/>
              <a:t>Cushcraft</a:t>
            </a:r>
            <a:r>
              <a:rPr lang="en-US" sz="2800" dirty="0"/>
              <a:t> HF </a:t>
            </a:r>
            <a:r>
              <a:rPr lang="en-US" sz="2800" dirty="0" err="1"/>
              <a:t>Yagis</a:t>
            </a:r>
            <a:r>
              <a:rPr lang="en-US" sz="2800" dirty="0"/>
              <a:t> and Verticals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BCFE6B-CFD4-CB21-0330-688F7B5EA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97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5F703-926A-BA20-B94B-1AADC3FD7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BFF3B-1A63-5B8B-3D01-4C04A172F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76" y="114775"/>
            <a:ext cx="11737364" cy="94141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dirty="0"/>
              <a:t>Big antennas are great! But Tapas are “small plates” – </a:t>
            </a:r>
            <a:br>
              <a:rPr lang="en-US" sz="2400" dirty="0"/>
            </a:br>
            <a:r>
              <a:rPr lang="en-US" sz="2400" dirty="0"/>
              <a:t>so Let’s talk about smaller antennas you can build and install at your QTH </a:t>
            </a:r>
          </a:p>
        </p:txBody>
      </p:sp>
      <p:pic>
        <p:nvPicPr>
          <p:cNvPr id="7" name="Content Placeholder 6" descr="A large antenna on a pole&#10;&#10;AI-generated content may be incorrect.">
            <a:extLst>
              <a:ext uri="{FF2B5EF4-FFF2-40B4-BE49-F238E27FC236}">
                <a16:creationId xmlns:a16="http://schemas.microsoft.com/office/drawing/2014/main" id="{E0F74D78-6DB1-586D-6276-7E5819B5EF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07609" y="1163783"/>
            <a:ext cx="3384391" cy="4671873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257B64-0037-390E-0159-F92305BC3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63783"/>
            <a:ext cx="8732501" cy="56942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DFF248-50B0-28D7-8680-6A459DD32D2E}"/>
              </a:ext>
            </a:extLst>
          </p:cNvPr>
          <p:cNvSpPr txBox="1"/>
          <p:nvPr/>
        </p:nvSpPr>
        <p:spPr>
          <a:xfrm>
            <a:off x="8807609" y="5884818"/>
            <a:ext cx="332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W2PV Big Birtha</a:t>
            </a:r>
          </a:p>
          <a:p>
            <a:r>
              <a:rPr lang="en-US" sz="1600" dirty="0"/>
              <a:t>120 ft rotating self-supporting tower  </a:t>
            </a:r>
          </a:p>
        </p:txBody>
      </p:sp>
    </p:spTree>
    <p:extLst>
      <p:ext uri="{BB962C8B-B14F-4D97-AF65-F5344CB8AC3E}">
        <p14:creationId xmlns:p14="http://schemas.microsoft.com/office/powerpoint/2010/main" val="42753074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8127F-E7E5-CC8A-FB1F-3BDBF8977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CCF09-A915-002F-BE89-754C7528E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76" y="114775"/>
            <a:ext cx="11737364" cy="94141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/>
              <a:t>Six Meter </a:t>
            </a:r>
            <a:r>
              <a:rPr lang="en-US" sz="2800" dirty="0" err="1"/>
              <a:t>yagi</a:t>
            </a:r>
            <a:r>
              <a:rPr lang="en-US" sz="2800" dirty="0"/>
              <a:t> and omni antennas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425988-287B-A509-9CBC-3BEBD38AF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Tomato stake </a:t>
            </a:r>
            <a:r>
              <a:rPr lang="en-US" dirty="0" err="1"/>
              <a:t>yagis</a:t>
            </a:r>
            <a:endParaRPr lang="en-US" dirty="0"/>
          </a:p>
          <a:p>
            <a:r>
              <a:rPr lang="en-US" dirty="0"/>
              <a:t>MOXON</a:t>
            </a:r>
          </a:p>
          <a:p>
            <a:r>
              <a:rPr lang="en-US" dirty="0"/>
              <a:t>Directive Systems Yagi</a:t>
            </a:r>
          </a:p>
          <a:p>
            <a:r>
              <a:rPr lang="en-US" dirty="0"/>
              <a:t>Big antennas are great … but </a:t>
            </a:r>
          </a:p>
        </p:txBody>
      </p:sp>
      <p:pic>
        <p:nvPicPr>
          <p:cNvPr id="15" name="Picture 14" descr="A group of men sitting at a desk with computers&#10;&#10;AI-generated content may be incorrect.">
            <a:extLst>
              <a:ext uri="{FF2B5EF4-FFF2-40B4-BE49-F238E27FC236}">
                <a16:creationId xmlns:a16="http://schemas.microsoft.com/office/drawing/2014/main" id="{79FBEE28-FE0E-3B0D-194C-231F70F97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945" y="4114800"/>
            <a:ext cx="2293134" cy="1722090"/>
          </a:xfrm>
          <a:prstGeom prst="rect">
            <a:avLst/>
          </a:prstGeom>
        </p:spPr>
      </p:pic>
      <p:pic>
        <p:nvPicPr>
          <p:cNvPr id="23" name="Picture 22" descr="A computer screen showing a map of the united states&#10;&#10;AI-generated content may be incorrect.">
            <a:extLst>
              <a:ext uri="{FF2B5EF4-FFF2-40B4-BE49-F238E27FC236}">
                <a16:creationId xmlns:a16="http://schemas.microsoft.com/office/drawing/2014/main" id="{64F31B5B-18F4-826F-A114-C469E4EAF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46" y="5204996"/>
            <a:ext cx="2004291" cy="15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640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441EA-CCB7-57EE-FFBF-B4AD3DA50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DC63C-7362-78E5-5567-5F64A9F2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76" y="114775"/>
            <a:ext cx="11737364" cy="94141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/>
              <a:t>Cheap VHF / UHF </a:t>
            </a:r>
            <a:r>
              <a:rPr lang="en-US" sz="2800" dirty="0" err="1"/>
              <a:t>Yagis</a:t>
            </a:r>
            <a:endParaRPr lang="en-US" sz="2800" dirty="0"/>
          </a:p>
        </p:txBody>
      </p:sp>
      <p:pic>
        <p:nvPicPr>
          <p:cNvPr id="5" name="Content Placeholder 4" descr="A statue of a dinosaur&#10;&#10;AI-generated content may be incorrect.">
            <a:extLst>
              <a:ext uri="{FF2B5EF4-FFF2-40B4-BE49-F238E27FC236}">
                <a16:creationId xmlns:a16="http://schemas.microsoft.com/office/drawing/2014/main" id="{123B00A0-EA42-5011-7635-1B8D3C4CCD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084" y="1604169"/>
            <a:ext cx="4372528" cy="3649662"/>
          </a:xfrm>
        </p:spPr>
      </p:pic>
      <p:pic>
        <p:nvPicPr>
          <p:cNvPr id="9" name="Picture 8" descr="A sign on a wood surface&#10;&#10;AI-generated content may be incorrect.">
            <a:extLst>
              <a:ext uri="{FF2B5EF4-FFF2-40B4-BE49-F238E27FC236}">
                <a16:creationId xmlns:a16="http://schemas.microsoft.com/office/drawing/2014/main" id="{990D6DAB-A76E-E684-9544-3B37644F1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34" y="0"/>
            <a:ext cx="7772400" cy="4837851"/>
          </a:xfrm>
          <a:prstGeom prst="rect">
            <a:avLst/>
          </a:prstGeom>
        </p:spPr>
      </p:pic>
      <p:pic>
        <p:nvPicPr>
          <p:cNvPr id="11" name="Picture 10" descr="A person sitting at a desk with a computer&#10;&#10;AI-generated content may be incorrect.">
            <a:extLst>
              <a:ext uri="{FF2B5EF4-FFF2-40B4-BE49-F238E27FC236}">
                <a16:creationId xmlns:a16="http://schemas.microsoft.com/office/drawing/2014/main" id="{E4EFABEE-8503-802B-8D82-7049FA5A4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945" y="0"/>
            <a:ext cx="7772400" cy="583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072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DC726-5B78-F8A2-123F-70785DDD6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5948B-D5A4-48E2-443A-DC2F6B025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76" y="114775"/>
            <a:ext cx="11737364" cy="94141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/>
              <a:t>Title</a:t>
            </a:r>
          </a:p>
        </p:txBody>
      </p:sp>
      <p:pic>
        <p:nvPicPr>
          <p:cNvPr id="8" name="Picture 7" descr="An aerial view of a road&#10;&#10;AI-generated content may be incorrect.">
            <a:extLst>
              <a:ext uri="{FF2B5EF4-FFF2-40B4-BE49-F238E27FC236}">
                <a16:creationId xmlns:a16="http://schemas.microsoft.com/office/drawing/2014/main" id="{E5A922FB-61D9-A0C0-CC6E-79027E207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19320"/>
            <a:ext cx="7772400" cy="4619360"/>
          </a:xfrm>
          <a:prstGeom prst="rect">
            <a:avLst/>
          </a:prstGeom>
        </p:spPr>
      </p:pic>
      <p:sp>
        <p:nvSpPr>
          <p:cNvPr id="13" name="Down Arrow 12">
            <a:extLst>
              <a:ext uri="{FF2B5EF4-FFF2-40B4-BE49-F238E27FC236}">
                <a16:creationId xmlns:a16="http://schemas.microsoft.com/office/drawing/2014/main" id="{36C0ED68-91A5-25AE-A6F1-EEB17D53644E}"/>
              </a:ext>
            </a:extLst>
          </p:cNvPr>
          <p:cNvSpPr/>
          <p:nvPr/>
        </p:nvSpPr>
        <p:spPr>
          <a:xfrm rot="1234821">
            <a:off x="7572893" y="4014482"/>
            <a:ext cx="381000" cy="89002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CFC0B0E4-9680-FF38-CE90-1AFF79E0F8D2}"/>
              </a:ext>
            </a:extLst>
          </p:cNvPr>
          <p:cNvSpPr/>
          <p:nvPr/>
        </p:nvSpPr>
        <p:spPr>
          <a:xfrm rot="5400000">
            <a:off x="3127166" y="1678409"/>
            <a:ext cx="381000" cy="89002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7B916707-BBD6-E6E9-3C79-3FB2F16CED00}"/>
              </a:ext>
            </a:extLst>
          </p:cNvPr>
          <p:cNvSpPr/>
          <p:nvPr/>
        </p:nvSpPr>
        <p:spPr>
          <a:xfrm rot="1234821">
            <a:off x="9573688" y="3840310"/>
            <a:ext cx="381000" cy="89002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40B5D1-A59D-5906-83BC-1B0218AF3388}"/>
              </a:ext>
            </a:extLst>
          </p:cNvPr>
          <p:cNvSpPr txBox="1"/>
          <p:nvPr/>
        </p:nvSpPr>
        <p:spPr>
          <a:xfrm>
            <a:off x="9065411" y="4699792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Primary</a:t>
            </a:r>
          </a:p>
          <a:p>
            <a:r>
              <a:rPr lang="en-US" dirty="0"/>
              <a:t>6 / 6 </a:t>
            </a:r>
            <a:r>
              <a:rPr lang="en-US" dirty="0" err="1"/>
              <a:t>ele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97D0B8-B2D2-D405-3456-ACDB89C1FC57}"/>
              </a:ext>
            </a:extLst>
          </p:cNvPr>
          <p:cNvSpPr txBox="1"/>
          <p:nvPr/>
        </p:nvSpPr>
        <p:spPr>
          <a:xfrm>
            <a:off x="7040698" y="4821537"/>
            <a:ext cx="1057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Tomato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57899C-97B5-EDFC-8DA3-5DD9717B917E}"/>
              </a:ext>
            </a:extLst>
          </p:cNvPr>
          <p:cNvSpPr txBox="1"/>
          <p:nvPr/>
        </p:nvSpPr>
        <p:spPr>
          <a:xfrm>
            <a:off x="2343917" y="1629845"/>
            <a:ext cx="1057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Tomato 2</a:t>
            </a:r>
          </a:p>
        </p:txBody>
      </p:sp>
    </p:spTree>
    <p:extLst>
      <p:ext uri="{BB962C8B-B14F-4D97-AF65-F5344CB8AC3E}">
        <p14:creationId xmlns:p14="http://schemas.microsoft.com/office/powerpoint/2010/main" val="17173579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40701-E3E6-9506-6BE5-AD0173AC8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4A1DB-1E6E-BBE0-A95C-904FA24FA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76" y="114775"/>
            <a:ext cx="11737364" cy="94141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/>
              <a:t>Title</a:t>
            </a:r>
          </a:p>
        </p:txBody>
      </p:sp>
      <p:pic>
        <p:nvPicPr>
          <p:cNvPr id="5" name="Content Placeholder 4" descr="A building with a radio tower&#10;&#10;AI-generated content may be incorrect.">
            <a:extLst>
              <a:ext uri="{FF2B5EF4-FFF2-40B4-BE49-F238E27FC236}">
                <a16:creationId xmlns:a16="http://schemas.microsoft.com/office/drawing/2014/main" id="{37E8F6F4-F723-E7A1-1AEE-818A2F9FE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5963" y="1639920"/>
            <a:ext cx="1278082" cy="1704109"/>
          </a:xfrm>
        </p:spPr>
      </p:pic>
      <p:pic>
        <p:nvPicPr>
          <p:cNvPr id="7" name="Picture 6" descr="A road with trees in the background&#10;&#10;AI-generated content may be incorrect.">
            <a:extLst>
              <a:ext uri="{FF2B5EF4-FFF2-40B4-BE49-F238E27FC236}">
                <a16:creationId xmlns:a16="http://schemas.microsoft.com/office/drawing/2014/main" id="{9F40FF34-FD25-F247-2011-C802AB347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8635" y="1323108"/>
            <a:ext cx="2945823" cy="3927764"/>
          </a:xfrm>
          <a:prstGeom prst="rect">
            <a:avLst/>
          </a:prstGeom>
        </p:spPr>
      </p:pic>
      <p:pic>
        <p:nvPicPr>
          <p:cNvPr id="9" name="Picture 8" descr="A sign with a building in the background&#10;&#10;AI-generated content may be incorrect.">
            <a:extLst>
              <a:ext uri="{FF2B5EF4-FFF2-40B4-BE49-F238E27FC236}">
                <a16:creationId xmlns:a16="http://schemas.microsoft.com/office/drawing/2014/main" id="{1A3D2A4F-27CE-F394-6AAA-730B75824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4930" y="588817"/>
            <a:ext cx="2623705" cy="3498273"/>
          </a:xfrm>
          <a:prstGeom prst="rect">
            <a:avLst/>
          </a:prstGeom>
        </p:spPr>
      </p:pic>
      <p:pic>
        <p:nvPicPr>
          <p:cNvPr id="11" name="Picture 10" descr="A house with trees and a radio antenna&#10;&#10;AI-generated content may be incorrect.">
            <a:extLst>
              <a:ext uri="{FF2B5EF4-FFF2-40B4-BE49-F238E27FC236}">
                <a16:creationId xmlns:a16="http://schemas.microsoft.com/office/drawing/2014/main" id="{1FC5FC7D-AE6B-A5D6-B665-A3C131CE1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9832" y="976744"/>
            <a:ext cx="2150918" cy="2867891"/>
          </a:xfrm>
          <a:prstGeom prst="rect">
            <a:avLst/>
          </a:prstGeom>
        </p:spPr>
      </p:pic>
      <p:pic>
        <p:nvPicPr>
          <p:cNvPr id="12" name="Picture 11" descr="A computer monitor and two monitors&#10;&#10;AI-generated content may be incorrect.">
            <a:extLst>
              <a:ext uri="{FF2B5EF4-FFF2-40B4-BE49-F238E27FC236}">
                <a16:creationId xmlns:a16="http://schemas.microsoft.com/office/drawing/2014/main" id="{DB109418-D0CA-414E-E144-FDC3D580FC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6208" y="585482"/>
            <a:ext cx="2588297" cy="194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937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C5B6A-8550-5E18-EB79-43F9D54A2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06BA0-A993-0170-FFA5-3EDAEEB33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76" y="114775"/>
            <a:ext cx="11737364" cy="94141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/>
              <a:t>Title</a:t>
            </a:r>
          </a:p>
        </p:txBody>
      </p:sp>
      <p:pic>
        <p:nvPicPr>
          <p:cNvPr id="8" name="Picture 7" descr="An aerial view of a road&#10;&#10;AI-generated content may be incorrect.">
            <a:extLst>
              <a:ext uri="{FF2B5EF4-FFF2-40B4-BE49-F238E27FC236}">
                <a16:creationId xmlns:a16="http://schemas.microsoft.com/office/drawing/2014/main" id="{0798BEFC-4A92-69C3-25A8-5FD7B7714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65" y="0"/>
            <a:ext cx="7772400" cy="4619360"/>
          </a:xfrm>
          <a:prstGeom prst="rect">
            <a:avLst/>
          </a:prstGeom>
        </p:spPr>
      </p:pic>
      <p:pic>
        <p:nvPicPr>
          <p:cNvPr id="12" name="Picture 11" descr="A map of a road&#10;&#10;AI-generated content may be incorrect.">
            <a:extLst>
              <a:ext uri="{FF2B5EF4-FFF2-40B4-BE49-F238E27FC236}">
                <a16:creationId xmlns:a16="http://schemas.microsoft.com/office/drawing/2014/main" id="{94139372-A554-FFA2-4F1C-35CC6DF61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532" y="1252654"/>
            <a:ext cx="7772400" cy="514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38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2476583-CC33-45CE-B51B-215B5673C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A166780-9337-4437-95D3-5EA9D55AAA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3D0F40-BF1F-4120-945D-90C5AAD6E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4654296" cy="6856214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640A69-3748-450C-8DDB-B2051AC04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93"/>
          <a:stretch/>
        </p:blipFill>
        <p:spPr>
          <a:xfrm>
            <a:off x="0" y="0"/>
            <a:ext cx="4644770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ABB20D-28B4-4C98-A45E-17FA01A0F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7" y="643466"/>
            <a:ext cx="3968536" cy="49953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Antenna Tapas - Small Plates to talk about today</a:t>
            </a: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6F4F323-644B-4A47-97E9-BFB73840F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1120" y="-2"/>
            <a:ext cx="7537705" cy="68562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3E698B49-36B9-F276-26CE-A4C5412E76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4407595"/>
              </p:ext>
            </p:extLst>
          </p:nvPr>
        </p:nvGraphicFramePr>
        <p:xfrm>
          <a:off x="5467509" y="804671"/>
          <a:ext cx="5886291" cy="4917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189079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61360-5674-9102-7A5C-B03D54966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FEA3A-31A4-7BC3-072E-613F0E0E4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0661" y="1413880"/>
            <a:ext cx="6742578" cy="1716946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Cheap VHF / UHF </a:t>
            </a:r>
            <a:r>
              <a:rPr lang="en-US" sz="3600" dirty="0" err="1"/>
              <a:t>Yagis</a:t>
            </a:r>
            <a:br>
              <a:rPr lang="en-US" sz="3600" dirty="0"/>
            </a:br>
            <a:r>
              <a:rPr lang="en-US" sz="3600" dirty="0"/>
              <a:t>and More … 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53AB48F-FF45-1348-063D-5273A8DCB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4" y="1413880"/>
            <a:ext cx="3997361" cy="4016040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6BCDBBCA-DFDA-D451-29E5-2307164EC1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16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53DA3-38E5-D895-3F4D-1625245AA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5F84D-BE64-0A6F-5190-25D0F0696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76" y="114775"/>
            <a:ext cx="11737364" cy="94141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/>
              <a:t>Cheap VHF / UHF </a:t>
            </a:r>
            <a:r>
              <a:rPr lang="en-US" sz="2800" dirty="0" err="1"/>
              <a:t>Yagis</a:t>
            </a:r>
            <a:endParaRPr lang="en-US" sz="2800" dirty="0"/>
          </a:p>
        </p:txBody>
      </p:sp>
      <p:pic>
        <p:nvPicPr>
          <p:cNvPr id="6" name="Content Placeholder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0B88C28-114A-4064-1DD3-F41803BC8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567" y="2873748"/>
            <a:ext cx="12001106" cy="382643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C5E7D7-77F8-A961-E142-07E74BFA6503}"/>
              </a:ext>
            </a:extLst>
          </p:cNvPr>
          <p:cNvSpPr txBox="1"/>
          <p:nvPr/>
        </p:nvSpPr>
        <p:spPr>
          <a:xfrm>
            <a:off x="394459" y="998141"/>
            <a:ext cx="95594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Big antennas are very nice!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But sometimes “less is more” (to steal the Linux phrase)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Your first Tapa begins here … </a:t>
            </a:r>
            <a:r>
              <a:rPr lang="en-US" sz="2000" dirty="0">
                <a:hlinkClick r:id="rId3"/>
              </a:rPr>
              <a:t>www.wa5vjb.com</a:t>
            </a:r>
            <a:r>
              <a:rPr lang="en-US" sz="2000" dirty="0"/>
              <a:t> 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F2BFB67B-04B2-774C-B004-C9C7D8A8E59B}"/>
              </a:ext>
            </a:extLst>
          </p:cNvPr>
          <p:cNvSpPr/>
          <p:nvPr/>
        </p:nvSpPr>
        <p:spPr>
          <a:xfrm rot="10800000">
            <a:off x="3651069" y="4996542"/>
            <a:ext cx="1143000" cy="37882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1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68E44-BC33-45FA-15B7-B90208B9C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FDAF9-C612-46A1-E836-2552E52ED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76" y="114775"/>
            <a:ext cx="11737364" cy="94141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/>
              <a:t>Cheap VHF / UHF </a:t>
            </a:r>
            <a:r>
              <a:rPr lang="en-US" sz="2800" dirty="0" err="1"/>
              <a:t>Yagis</a:t>
            </a:r>
            <a:endParaRPr lang="en-US" sz="2800" dirty="0"/>
          </a:p>
        </p:txBody>
      </p:sp>
      <p:pic>
        <p:nvPicPr>
          <p:cNvPr id="5" name="Content Placeholder 4" descr="A close-up of a mast&#10;&#10;AI-generated content may be incorrect.">
            <a:extLst>
              <a:ext uri="{FF2B5EF4-FFF2-40B4-BE49-F238E27FC236}">
                <a16:creationId xmlns:a16="http://schemas.microsoft.com/office/drawing/2014/main" id="{398FD3EC-0DEA-C324-F9A4-8F2D6EE5BB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9129" y="3911753"/>
            <a:ext cx="4665292" cy="2101118"/>
          </a:xfrm>
        </p:spPr>
      </p:pic>
      <p:pic>
        <p:nvPicPr>
          <p:cNvPr id="7" name="Picture 6" descr="A paper with text and numbers&#10;&#10;AI-generated content may be incorrect.">
            <a:extLst>
              <a:ext uri="{FF2B5EF4-FFF2-40B4-BE49-F238E27FC236}">
                <a16:creationId xmlns:a16="http://schemas.microsoft.com/office/drawing/2014/main" id="{FBFA152D-299E-020C-348B-4F1A58515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087" y="845129"/>
            <a:ext cx="4318483" cy="5167742"/>
          </a:xfrm>
          <a:prstGeom prst="rect">
            <a:avLst/>
          </a:prstGeom>
        </p:spPr>
      </p:pic>
      <p:pic>
        <p:nvPicPr>
          <p:cNvPr id="9" name="Picture 8" descr="A diagram of a radio antenna&#10;&#10;AI-generated content may be incorrect.">
            <a:extLst>
              <a:ext uri="{FF2B5EF4-FFF2-40B4-BE49-F238E27FC236}">
                <a16:creationId xmlns:a16="http://schemas.microsoft.com/office/drawing/2014/main" id="{23EB7577-B061-A8D7-286E-2C8256817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9129" y="845129"/>
            <a:ext cx="4652871" cy="29481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EAEE87-F5B0-9BBD-A7A0-52CB11A38960}"/>
              </a:ext>
            </a:extLst>
          </p:cNvPr>
          <p:cNvSpPr txBox="1"/>
          <p:nvPr/>
        </p:nvSpPr>
        <p:spPr>
          <a:xfrm>
            <a:off x="180109" y="1301635"/>
            <a:ext cx="28401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Anyone interested in a $5 antenna?</a:t>
            </a:r>
          </a:p>
          <a:p>
            <a:endParaRPr lang="en-US" dirty="0"/>
          </a:p>
          <a:p>
            <a:r>
              <a:rPr lang="en-US" dirty="0"/>
              <a:t>Easy and Cheap to build!</a:t>
            </a:r>
          </a:p>
          <a:p>
            <a:endParaRPr lang="en-US" dirty="0"/>
          </a:p>
          <a:p>
            <a:r>
              <a:rPr lang="en-US" dirty="0"/>
              <a:t>You will not be </a:t>
            </a:r>
            <a:r>
              <a:rPr lang="en-US" b="1" dirty="0"/>
              <a:t>LOUD!</a:t>
            </a:r>
            <a:r>
              <a:rPr lang="en-US" dirty="0"/>
              <a:t> But you will make contacts.</a:t>
            </a:r>
          </a:p>
          <a:p>
            <a:r>
              <a:rPr lang="en-US" dirty="0"/>
              <a:t>Better than a wet noodle! </a:t>
            </a:r>
          </a:p>
          <a:p>
            <a:endParaRPr lang="en-US" dirty="0"/>
          </a:p>
          <a:p>
            <a:r>
              <a:rPr lang="en-US" dirty="0"/>
              <a:t>Can use either vertical or horizontal polarization </a:t>
            </a:r>
          </a:p>
          <a:p>
            <a:r>
              <a:rPr lang="en-US" dirty="0"/>
              <a:t>	Vertical for FM</a:t>
            </a:r>
          </a:p>
          <a:p>
            <a:r>
              <a:rPr lang="en-US" dirty="0"/>
              <a:t>	Horizontal for SSB/FT8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CECA3-5F44-1FB3-F806-AEB790630F64}"/>
              </a:ext>
            </a:extLst>
          </p:cNvPr>
          <p:cNvSpPr txBox="1"/>
          <p:nvPr/>
        </p:nvSpPr>
        <p:spPr>
          <a:xfrm>
            <a:off x="180109" y="6023359"/>
            <a:ext cx="63665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Thanks to my friend Kent, WA5VJB for this article</a:t>
            </a:r>
          </a:p>
          <a:p>
            <a:r>
              <a:rPr lang="en-US" sz="2400" dirty="0"/>
              <a:t>https://wa5vjb.com/</a:t>
            </a:r>
            <a:r>
              <a:rPr lang="en-US" sz="2400" dirty="0" err="1"/>
              <a:t>yagi</a:t>
            </a:r>
            <a:r>
              <a:rPr lang="en-US" sz="2400" dirty="0"/>
              <a:t>-pdf/</a:t>
            </a:r>
            <a:r>
              <a:rPr lang="en-US" sz="2400" dirty="0" err="1"/>
              <a:t>cheapyagi.pdf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98576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D879A-BBF0-1978-F73D-87058A37A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B9048-79D4-2DA9-36A6-0B40E55F6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76" y="114775"/>
            <a:ext cx="11737364" cy="94141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/>
              <a:t>A slightly larger portion Tapa – bigger VHF / UHF </a:t>
            </a:r>
            <a:r>
              <a:rPr lang="en-US" sz="2800" dirty="0" err="1"/>
              <a:t>Yagis</a:t>
            </a:r>
            <a:endParaRPr lang="en-US" sz="2800" dirty="0"/>
          </a:p>
        </p:txBody>
      </p:sp>
      <p:pic>
        <p:nvPicPr>
          <p:cNvPr id="5" name="Content Placeholder 4" descr="A sheet of electrical components&#10;&#10;AI-generated content may be incorrect.">
            <a:extLst>
              <a:ext uri="{FF2B5EF4-FFF2-40B4-BE49-F238E27FC236}">
                <a16:creationId xmlns:a16="http://schemas.microsoft.com/office/drawing/2014/main" id="{9CC10D20-E8A0-551B-0C1B-487753676E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16750" y="1874723"/>
            <a:ext cx="3786101" cy="486850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7EE2C0-54A3-33F9-9609-5C6E63DE15B3}"/>
              </a:ext>
            </a:extLst>
          </p:cNvPr>
          <p:cNvSpPr txBox="1"/>
          <p:nvPr/>
        </p:nvSpPr>
        <p:spPr>
          <a:xfrm>
            <a:off x="313728" y="1115291"/>
            <a:ext cx="35615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commercial “ham product” to compare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Directive Systems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Was in Maine founded by Dave, K1WHS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Now owned and operated by Terry, W8ZN in Northern 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M2 Antenna also makes nice antennas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Excellent </a:t>
            </a:r>
            <a:r>
              <a:rPr lang="en-US" dirty="0" err="1"/>
              <a:t>yagis</a:t>
            </a:r>
            <a:r>
              <a:rPr lang="en-US" dirty="0"/>
              <a:t> at a good price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2F2D2B-213F-F8EE-A549-028926577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204" y="1874723"/>
            <a:ext cx="3767942" cy="48685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7468A3-DB09-CBE4-589D-DBD61F8102D4}"/>
              </a:ext>
            </a:extLst>
          </p:cNvPr>
          <p:cNvSpPr txBox="1"/>
          <p:nvPr/>
        </p:nvSpPr>
        <p:spPr>
          <a:xfrm>
            <a:off x="7278189" y="6304213"/>
            <a:ext cx="756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$220ish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1E0B0C-C639-CB5C-A9BB-B693A349AA70}"/>
              </a:ext>
            </a:extLst>
          </p:cNvPr>
          <p:cNvSpPr txBox="1"/>
          <p:nvPr/>
        </p:nvSpPr>
        <p:spPr>
          <a:xfrm>
            <a:off x="11192692" y="6304212"/>
            <a:ext cx="756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$310ish</a:t>
            </a:r>
          </a:p>
        </p:txBody>
      </p:sp>
    </p:spTree>
    <p:extLst>
      <p:ext uri="{BB962C8B-B14F-4D97-AF65-F5344CB8AC3E}">
        <p14:creationId xmlns:p14="http://schemas.microsoft.com/office/powerpoint/2010/main" val="3005503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A14BD-7CB9-0765-C6EF-00F24AE34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F2064-7087-0DC9-3D64-9D3BAFF6D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0661" y="1413880"/>
            <a:ext cx="6742578" cy="1716946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Omni and limited Directivity </a:t>
            </a:r>
            <a:br>
              <a:rPr lang="en-US" sz="3600" dirty="0"/>
            </a:br>
            <a:r>
              <a:rPr lang="en-US" sz="3600" dirty="0"/>
              <a:t>on 50 and 144 MHz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98FD896-F19F-D8AF-350A-E76D7385A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4" y="1413880"/>
            <a:ext cx="3997361" cy="4016040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FCC7773B-F427-C019-7E87-0ADD68141B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8523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E57094B-4684-420B-AFE0-4E41CA2AF7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26D5668-1971-40BB-BC7C-94C9B101AAB7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3370F4A1-FC59-4361-989F-6C79533DA5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Celestial design</Template>
  <TotalTime>2229</TotalTime>
  <Words>1411</Words>
  <Application>Microsoft Macintosh PowerPoint</Application>
  <PresentationFormat>Widescreen</PresentationFormat>
  <Paragraphs>199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Wingdings</vt:lpstr>
      <vt:lpstr>Celestial</vt:lpstr>
      <vt:lpstr>Antenna Tapas</vt:lpstr>
      <vt:lpstr>Antenna Tapas – What the heck?!?</vt:lpstr>
      <vt:lpstr>Big antennas are great! But Tapas are “small plates” –  so Let’s talk about smaller antennas you can build and install at your QTH </vt:lpstr>
      <vt:lpstr>Antenna Tapas - Small Plates to talk about today</vt:lpstr>
      <vt:lpstr>Cheap VHF / UHF Yagis and More … </vt:lpstr>
      <vt:lpstr>Cheap VHF / UHF Yagis</vt:lpstr>
      <vt:lpstr>Cheap VHF / UHF Yagis</vt:lpstr>
      <vt:lpstr>A slightly larger portion Tapa – bigger VHF / UHF Yagis</vt:lpstr>
      <vt:lpstr>Omni and limited Directivity  on 50 and 144 MHz</vt:lpstr>
      <vt:lpstr>6 meter halo and Moxon</vt:lpstr>
      <vt:lpstr>75 meter sloper antenna</vt:lpstr>
      <vt:lpstr>A Sloper antenna for 80 / 75 meters</vt:lpstr>
      <vt:lpstr>Someone gave me a cushcraft A3s tri-bander</vt:lpstr>
      <vt:lpstr>Cushcraft HF Yagis – A3S</vt:lpstr>
      <vt:lpstr>Cushcraft HF Yagis – A3S</vt:lpstr>
      <vt:lpstr>VHF UHF antennas is bigger better? </vt:lpstr>
      <vt:lpstr>Bigger is not always better – A look at W2SZ/1 around 1980</vt:lpstr>
      <vt:lpstr>Bigger is not always better – These were just too big</vt:lpstr>
      <vt:lpstr>6 meter tomato stake yagi</vt:lpstr>
      <vt:lpstr>Six Meter Low yagis – The tomato stake yagi deployed</vt:lpstr>
      <vt:lpstr>W2SZ/1 – FN32jp Mount Greylock, MA </vt:lpstr>
      <vt:lpstr>A throwback to last month – remote stationS</vt:lpstr>
      <vt:lpstr>PowerPoint Presentation</vt:lpstr>
      <vt:lpstr>I’ll take,  “HF Antennas for $800 Alex”</vt:lpstr>
      <vt:lpstr>Inverted L</vt:lpstr>
      <vt:lpstr>The higher the antenna the better?</vt:lpstr>
      <vt:lpstr>Antenna Height Above ground level – Antenna HAGL</vt:lpstr>
      <vt:lpstr>Coffee time </vt:lpstr>
      <vt:lpstr>Cushcraft HF Yagis and Verticals</vt:lpstr>
      <vt:lpstr>Six Meter yagi and omni antennas</vt:lpstr>
      <vt:lpstr>Cheap VHF / UHF Yagis</vt:lpstr>
      <vt:lpstr>Title</vt:lpstr>
      <vt:lpstr>Title</vt:lpstr>
      <vt:lpstr>Title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Transmissions</dc:title>
  <dc:creator>Rob Wright</dc:creator>
  <cp:lastModifiedBy>Douglas Sharp</cp:lastModifiedBy>
  <cp:revision>7</cp:revision>
  <dcterms:created xsi:type="dcterms:W3CDTF">2022-03-12T17:44:59Z</dcterms:created>
  <dcterms:modified xsi:type="dcterms:W3CDTF">2025-03-08T13:44:26Z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